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93" r:id="rId2"/>
    <p:sldId id="308" r:id="rId3"/>
    <p:sldId id="294" r:id="rId4"/>
    <p:sldId id="295" r:id="rId5"/>
    <p:sldId id="297" r:id="rId6"/>
    <p:sldId id="298" r:id="rId7"/>
    <p:sldId id="256" r:id="rId8"/>
    <p:sldId id="257" r:id="rId9"/>
    <p:sldId id="263" r:id="rId10"/>
    <p:sldId id="260" r:id="rId11"/>
    <p:sldId id="261" r:id="rId12"/>
    <p:sldId id="267" r:id="rId13"/>
    <p:sldId id="268" r:id="rId14"/>
    <p:sldId id="320" r:id="rId15"/>
    <p:sldId id="290" r:id="rId16"/>
    <p:sldId id="271" r:id="rId17"/>
    <p:sldId id="315" r:id="rId18"/>
    <p:sldId id="318" r:id="rId19"/>
    <p:sldId id="317" r:id="rId20"/>
    <p:sldId id="319" r:id="rId21"/>
    <p:sldId id="291" r:id="rId22"/>
    <p:sldId id="289" r:id="rId23"/>
    <p:sldId id="311" r:id="rId24"/>
    <p:sldId id="312" r:id="rId25"/>
    <p:sldId id="272" r:id="rId26"/>
    <p:sldId id="321" r:id="rId27"/>
    <p:sldId id="274" r:id="rId28"/>
    <p:sldId id="276" r:id="rId29"/>
    <p:sldId id="309" r:id="rId30"/>
    <p:sldId id="302" r:id="rId31"/>
    <p:sldId id="303" r:id="rId32"/>
    <p:sldId id="307" r:id="rId33"/>
    <p:sldId id="305" r:id="rId34"/>
  </p:sldIdLst>
  <p:sldSz cx="9144000" cy="6858000" type="screen4x3"/>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2244" y="-46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1"/>
            <a:ext cx="3078427" cy="511731"/>
          </a:xfrm>
          <a:prstGeom prst="rect">
            <a:avLst/>
          </a:prstGeom>
        </p:spPr>
        <p:txBody>
          <a:bodyPr vert="horz" lIns="99053" tIns="49526" rIns="99053" bIns="49526" rtlCol="0"/>
          <a:lstStyle>
            <a:lvl1pPr algn="l">
              <a:defRPr sz="1300"/>
            </a:lvl1pPr>
          </a:lstStyle>
          <a:p>
            <a:endParaRPr lang="fr-FR"/>
          </a:p>
        </p:txBody>
      </p:sp>
      <p:sp>
        <p:nvSpPr>
          <p:cNvPr id="3" name="Espace réservé de la date 2"/>
          <p:cNvSpPr>
            <a:spLocks noGrp="1"/>
          </p:cNvSpPr>
          <p:nvPr>
            <p:ph type="dt" idx="1"/>
          </p:nvPr>
        </p:nvSpPr>
        <p:spPr>
          <a:xfrm>
            <a:off x="4023994" y="1"/>
            <a:ext cx="3078427" cy="511731"/>
          </a:xfrm>
          <a:prstGeom prst="rect">
            <a:avLst/>
          </a:prstGeom>
        </p:spPr>
        <p:txBody>
          <a:bodyPr vert="horz" lIns="99053" tIns="49526" rIns="99053" bIns="49526" rtlCol="0"/>
          <a:lstStyle>
            <a:lvl1pPr algn="r">
              <a:defRPr sz="1300"/>
            </a:lvl1pPr>
          </a:lstStyle>
          <a:p>
            <a:fld id="{E6844563-0C6F-4D23-AB2E-1826044FAB25}" type="datetimeFigureOut">
              <a:rPr lang="fr-FR" smtClean="0"/>
              <a:pPr/>
              <a:t>12/03/2026</a:t>
            </a:fld>
            <a:endParaRPr lang="fr-FR"/>
          </a:p>
        </p:txBody>
      </p:sp>
      <p:sp>
        <p:nvSpPr>
          <p:cNvPr id="4" name="Espace réservé de l'image des diapositives 3"/>
          <p:cNvSpPr>
            <a:spLocks noGrp="1" noRot="1" noChangeAspect="1"/>
          </p:cNvSpPr>
          <p:nvPr>
            <p:ph type="sldImg" idx="2"/>
          </p:nvPr>
        </p:nvSpPr>
        <p:spPr>
          <a:xfrm>
            <a:off x="996950" y="768350"/>
            <a:ext cx="5113338" cy="3836988"/>
          </a:xfrm>
          <a:prstGeom prst="rect">
            <a:avLst/>
          </a:prstGeom>
          <a:noFill/>
          <a:ln w="12700">
            <a:solidFill>
              <a:prstClr val="black"/>
            </a:solidFill>
          </a:ln>
        </p:spPr>
        <p:txBody>
          <a:bodyPr vert="horz" lIns="99053" tIns="49526" rIns="99053" bIns="49526" rtlCol="0" anchor="ctr"/>
          <a:lstStyle/>
          <a:p>
            <a:endParaRPr lang="fr-FR"/>
          </a:p>
        </p:txBody>
      </p:sp>
      <p:sp>
        <p:nvSpPr>
          <p:cNvPr id="5" name="Espace réservé des commentaires 4"/>
          <p:cNvSpPr>
            <a:spLocks noGrp="1"/>
          </p:cNvSpPr>
          <p:nvPr>
            <p:ph type="body" sz="quarter" idx="3"/>
          </p:nvPr>
        </p:nvSpPr>
        <p:spPr>
          <a:xfrm>
            <a:off x="710407" y="4861442"/>
            <a:ext cx="5683250" cy="4605576"/>
          </a:xfrm>
          <a:prstGeom prst="rect">
            <a:avLst/>
          </a:prstGeom>
        </p:spPr>
        <p:txBody>
          <a:bodyPr vert="horz" lIns="99053" tIns="49526" rIns="99053" bIns="49526"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2" y="9721107"/>
            <a:ext cx="3078427" cy="511731"/>
          </a:xfrm>
          <a:prstGeom prst="rect">
            <a:avLst/>
          </a:prstGeom>
        </p:spPr>
        <p:txBody>
          <a:bodyPr vert="horz" lIns="99053" tIns="49526" rIns="99053" bIns="49526"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3994" y="9721107"/>
            <a:ext cx="3078427" cy="511731"/>
          </a:xfrm>
          <a:prstGeom prst="rect">
            <a:avLst/>
          </a:prstGeom>
        </p:spPr>
        <p:txBody>
          <a:bodyPr vert="horz" lIns="99053" tIns="49526" rIns="99053" bIns="49526" rtlCol="0" anchor="b"/>
          <a:lstStyle>
            <a:lvl1pPr algn="r">
              <a:defRPr sz="1300"/>
            </a:lvl1pPr>
          </a:lstStyle>
          <a:p>
            <a:fld id="{BAD532BD-754F-4C90-A66A-8BD8279EBF50}"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a:ln/>
        </p:spPr>
      </p:sp>
      <p:sp>
        <p:nvSpPr>
          <p:cNvPr id="36867" name="Espace réservé des notes 2"/>
          <p:cNvSpPr>
            <a:spLocks noGrp="1"/>
          </p:cNvSpPr>
          <p:nvPr>
            <p:ph type="body" idx="1"/>
          </p:nvPr>
        </p:nvSpPr>
        <p:spPr>
          <a:noFill/>
          <a:ln/>
        </p:spPr>
        <p:txBody>
          <a:bodyPr/>
          <a:lstStyle/>
          <a:p>
            <a:r>
              <a:rPr lang="fr-FR" smtClean="0">
                <a:latin typeface="Arial" pitchFamily="34" charset="0"/>
              </a:rPr>
              <a:t>Chaque jour, nous ingérons en moyenne 1kg d’aliments, nous buvons 2kg d’eau et respirons 20kg d’air. Cela correspond à environ 15 000 litres d’air.</a:t>
            </a:r>
          </a:p>
          <a:p>
            <a:r>
              <a:rPr lang="fr-FR" smtClean="0">
                <a:latin typeface="Arial" pitchFamily="34" charset="0"/>
              </a:rPr>
              <a:t>Nous avons bien en tête de faire attention à ce que nous mangeons et buvons, mais prêtons-nous suffisamment attention à ce que nous respirons ? Il est plus facile d’agir individuellement sur ce que nous mangeons et buvons que sur ce que nous respirons, mais cela vaut la peine de s’y intéresser de plus près.</a:t>
            </a:r>
          </a:p>
        </p:txBody>
      </p:sp>
      <p:sp>
        <p:nvSpPr>
          <p:cNvPr id="60420" name="Espace réservé du numéro de diapositive 3"/>
          <p:cNvSpPr>
            <a:spLocks noGrp="1"/>
          </p:cNvSpPr>
          <p:nvPr>
            <p:ph type="sldNum" sz="quarter" idx="5"/>
          </p:nvPr>
        </p:nvSpPr>
        <p:spPr/>
        <p:txBody>
          <a:bodyPr/>
          <a:lstStyle/>
          <a:p>
            <a:pPr>
              <a:defRPr/>
            </a:pPr>
            <a:fld id="{5A5FAD66-3A7D-464D-BE89-679BE5146971}" type="slidenum">
              <a:rPr lang="fr-FR" smtClean="0">
                <a:latin typeface="Arial" pitchFamily="34" charset="0"/>
              </a:rPr>
              <a:pPr>
                <a:defRPr/>
              </a:pPr>
              <a:t>3</a:t>
            </a:fld>
            <a:endParaRPr lang="fr-FR"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p:cNvSpPr>
            <a:spLocks noGrp="1" noRot="1" noChangeAspect="1" noTextEdit="1"/>
          </p:cNvSpPr>
          <p:nvPr>
            <p:ph type="sldImg"/>
          </p:nvPr>
        </p:nvSpPr>
        <p:spPr>
          <a:ln/>
        </p:spPr>
      </p:sp>
      <p:sp>
        <p:nvSpPr>
          <p:cNvPr id="37891" name="Espace réservé des notes 2"/>
          <p:cNvSpPr>
            <a:spLocks noGrp="1"/>
          </p:cNvSpPr>
          <p:nvPr>
            <p:ph type="body" idx="1"/>
          </p:nvPr>
        </p:nvSpPr>
        <p:spPr>
          <a:noFill/>
          <a:ln/>
        </p:spPr>
        <p:txBody>
          <a:bodyPr/>
          <a:lstStyle/>
          <a:p>
            <a:r>
              <a:rPr lang="fr-FR" smtClean="0">
                <a:latin typeface="Arial" pitchFamily="34" charset="0"/>
              </a:rPr>
              <a:t>Notamment les particules fines  , 48000 morts anticipés par an</a:t>
            </a:r>
          </a:p>
        </p:txBody>
      </p:sp>
      <p:sp>
        <p:nvSpPr>
          <p:cNvPr id="61444" name="Espace réservé du numéro de diapositive 3"/>
          <p:cNvSpPr>
            <a:spLocks noGrp="1"/>
          </p:cNvSpPr>
          <p:nvPr>
            <p:ph type="sldNum" sz="quarter" idx="5"/>
          </p:nvPr>
        </p:nvSpPr>
        <p:spPr/>
        <p:txBody>
          <a:bodyPr/>
          <a:lstStyle/>
          <a:p>
            <a:pPr>
              <a:defRPr/>
            </a:pPr>
            <a:fld id="{879C5206-ED3F-45B7-9079-E10ABB94B8C5}" type="slidenum">
              <a:rPr lang="fr-FR" smtClean="0">
                <a:latin typeface="Arial" pitchFamily="34" charset="0"/>
              </a:rPr>
              <a:pPr>
                <a:defRPr/>
              </a:pPr>
              <a:t>4</a:t>
            </a:fld>
            <a:endParaRPr lang="fr-FR"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r>
              <a:rPr lang="fr-FR" smtClean="0"/>
              <a:t>Didier OTT pour LDH, AEDZRP, GRON, Méan-Penhoët</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3854E12-5641-4BFE-9FB8-6A48D92AF827}"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Didier OTT pour LDH, AEDZRP, GRON, Méan-Penhoët</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3854E12-5641-4BFE-9FB8-6A48D92AF827}"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Didier OTT pour LDH, AEDZRP, GRON, Méan-Penhoët</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3854E12-5641-4BFE-9FB8-6A48D92AF827}"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Didier OTT pour LDH, AEDZRP, GRON, Méan-Penhoët</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3854E12-5641-4BFE-9FB8-6A48D92AF827}"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r>
              <a:rPr lang="fr-FR" smtClean="0"/>
              <a:t>Didier OTT pour LDH, AEDZRP, GRON, Méan-Penhoët</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3854E12-5641-4BFE-9FB8-6A48D92AF827}"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smtClean="0"/>
              <a:t>Didier OTT pour LDH, AEDZRP, GRON, Méan-Penhoët</a:t>
            </a:r>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3854E12-5641-4BFE-9FB8-6A48D92AF827}"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smtClean="0"/>
              <a:t>Didier OTT pour LDH, AEDZRP, GRON, Méan-Penhoët</a:t>
            </a:r>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3854E12-5641-4BFE-9FB8-6A48D92AF827}"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r>
              <a:rPr lang="fr-FR" smtClean="0"/>
              <a:t>Didier OTT pour LDH, AEDZRP, GRON, Méan-Penhoët</a:t>
            </a:r>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3854E12-5641-4BFE-9FB8-6A48D92AF827}"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Didier OTT pour LDH, AEDZRP, GRON, Méan-Penhoët</a:t>
            </a:r>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3854E12-5641-4BFE-9FB8-6A48D92AF827}"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t>Didier OTT pour LDH, AEDZRP, GRON, Méan-Penhoët</a:t>
            </a:r>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3854E12-5641-4BFE-9FB8-6A48D92AF827}"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t>Didier OTT pour LDH, AEDZRP, GRON, Méan-Penhoët</a:t>
            </a:r>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3854E12-5641-4BFE-9FB8-6A48D92AF827}"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Didier OTT pour LDH, AEDZRP, GRON, Méan-Penhoët</a:t>
            </a: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854E12-5641-4BFE-9FB8-6A48D92AF82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anses.fr/fr/system/files/RNV3P-Ra-Novembre2018.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anses.fr/fr/system/files/RNV3P-Ra-Novembre2018.pdf"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s://www.anses.fr/fr/system/files/RNV3P-Ra-Novembre2018.pdf" TargetMode="External"/><Relationship Id="rId7"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pollution.ott.fr/carte-emetteur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pollution.ott.fr/carte-de-pollution-des-eaux-de-puits/" TargetMode="External"/><Relationship Id="rId2" Type="http://schemas.openxmlformats.org/officeDocument/2006/relationships/hyperlink" Target="https://pollution.ott.fr/carte-sols-et-eaux/"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802631"/>
          </a:xfrm>
        </p:spPr>
        <p:style>
          <a:lnRef idx="2">
            <a:schemeClr val="dk1"/>
          </a:lnRef>
          <a:fillRef idx="1">
            <a:schemeClr val="lt1"/>
          </a:fillRef>
          <a:effectRef idx="0">
            <a:schemeClr val="dk1"/>
          </a:effectRef>
          <a:fontRef idx="minor">
            <a:schemeClr val="dk1"/>
          </a:fontRef>
        </p:style>
        <p:txBody>
          <a:bodyPr>
            <a:normAutofit fontScale="90000"/>
          </a:bodyPr>
          <a:lstStyle/>
          <a:p>
            <a:r>
              <a:rPr lang="fr-FR" dirty="0" smtClean="0"/>
              <a:t>Santé et Pollution de la CARENE</a:t>
            </a:r>
            <a:br>
              <a:rPr lang="fr-FR" dirty="0" smtClean="0"/>
            </a:br>
            <a:r>
              <a:rPr lang="fr-FR" dirty="0" smtClean="0"/>
              <a:t> </a:t>
            </a:r>
            <a:br>
              <a:rPr lang="fr-FR" dirty="0" smtClean="0"/>
            </a:br>
            <a:r>
              <a:rPr lang="fr-FR" dirty="0" smtClean="0"/>
              <a:t>ça empire</a:t>
            </a:r>
            <a:endParaRPr lang="fr-FR" dirty="0"/>
          </a:p>
        </p:txBody>
      </p:sp>
      <p:sp>
        <p:nvSpPr>
          <p:cNvPr id="3" name="Sous-titre 2"/>
          <p:cNvSpPr>
            <a:spLocks noGrp="1"/>
          </p:cNvSpPr>
          <p:nvPr>
            <p:ph type="subTitle" idx="1"/>
          </p:nvPr>
        </p:nvSpPr>
        <p:spPr>
          <a:xfrm>
            <a:off x="1403648" y="5157192"/>
            <a:ext cx="6400800" cy="1273696"/>
          </a:xfrm>
        </p:spPr>
        <p:txBody>
          <a:bodyPr>
            <a:normAutofit/>
          </a:bodyPr>
          <a:lstStyle/>
          <a:p>
            <a:r>
              <a:rPr lang="fr-FR" sz="3600" b="1" dirty="0" smtClean="0">
                <a:solidFill>
                  <a:srgbClr val="FF0000"/>
                </a:solidFill>
              </a:rPr>
              <a:t>STOP  aux  FEUX  ROUGES </a:t>
            </a:r>
            <a:r>
              <a:rPr lang="fr-FR" sz="4400" b="1" dirty="0" smtClean="0">
                <a:solidFill>
                  <a:srgbClr val="FF0000"/>
                </a:solidFill>
              </a:rPr>
              <a:t> !</a:t>
            </a:r>
            <a:endParaRPr lang="fr-FR" b="1" dirty="0">
              <a:solidFill>
                <a:srgbClr val="FF0000"/>
              </a:solidFill>
            </a:endParaRPr>
          </a:p>
        </p:txBody>
      </p:sp>
      <p:sp>
        <p:nvSpPr>
          <p:cNvPr id="5" name="Espace réservé du numéro de diapositive 4"/>
          <p:cNvSpPr>
            <a:spLocks noGrp="1"/>
          </p:cNvSpPr>
          <p:nvPr>
            <p:ph type="sldNum" sz="quarter" idx="12"/>
          </p:nvPr>
        </p:nvSpPr>
        <p:spPr>
          <a:xfrm>
            <a:off x="6858016" y="6572272"/>
            <a:ext cx="2133600" cy="149203"/>
          </a:xfrm>
        </p:spPr>
        <p:txBody>
          <a:bodyPr/>
          <a:lstStyle/>
          <a:p>
            <a:fld id="{C105EFCE-A645-4EB8-A3DC-47707A221FB0}" type="slidenum">
              <a:rPr lang="fr-FR" smtClean="0"/>
              <a:pPr/>
              <a:t>1</a:t>
            </a:fld>
            <a:endParaRPr lang="fr-FR"/>
          </a:p>
        </p:txBody>
      </p:sp>
      <p:sp>
        <p:nvSpPr>
          <p:cNvPr id="6" name="Espace réservé de la date 5"/>
          <p:cNvSpPr>
            <a:spLocks noGrp="1"/>
          </p:cNvSpPr>
          <p:nvPr>
            <p:ph type="dt" sz="half" idx="10"/>
          </p:nvPr>
        </p:nvSpPr>
        <p:spPr>
          <a:xfrm>
            <a:off x="3347864" y="6637359"/>
            <a:ext cx="2376518" cy="220641"/>
          </a:xfrm>
        </p:spPr>
        <p:txBody>
          <a:bodyPr/>
          <a:lstStyle/>
          <a:p>
            <a:r>
              <a:rPr lang="fr-FR" sz="700" dirty="0" smtClean="0"/>
              <a:t>Didier OTT pour LDH, AEDZRP, GRON, Méan-</a:t>
            </a:r>
            <a:r>
              <a:rPr lang="fr-FR" sz="700" dirty="0" err="1" smtClean="0"/>
              <a:t>Penhoët</a:t>
            </a:r>
            <a:endParaRPr lang="fr-FR" sz="700" dirty="0"/>
          </a:p>
        </p:txBody>
      </p:sp>
      <p:sp>
        <p:nvSpPr>
          <p:cNvPr id="7" name="Espace réservé du pied de page 6"/>
          <p:cNvSpPr>
            <a:spLocks noGrp="1"/>
          </p:cNvSpPr>
          <p:nvPr>
            <p:ph type="ftr" sz="quarter" idx="11"/>
          </p:nvPr>
        </p:nvSpPr>
        <p:spPr>
          <a:xfrm>
            <a:off x="1187624" y="6492875"/>
            <a:ext cx="6516216" cy="365125"/>
          </a:xfrm>
        </p:spPr>
        <p:txBody>
          <a:bodyPr/>
          <a:lstStyle/>
          <a:p>
            <a:endParaRPr lang="fr-FR" dirty="0"/>
          </a:p>
        </p:txBody>
      </p:sp>
      <p:sp>
        <p:nvSpPr>
          <p:cNvPr id="8" name="ZoneTexte 7"/>
          <p:cNvSpPr txBox="1"/>
          <p:nvPr/>
        </p:nvSpPr>
        <p:spPr>
          <a:xfrm>
            <a:off x="5436096" y="6381328"/>
            <a:ext cx="184731" cy="369332"/>
          </a:xfrm>
          <a:prstGeom prst="rect">
            <a:avLst/>
          </a:prstGeom>
          <a:noFill/>
        </p:spPr>
        <p:txBody>
          <a:bodyPr wrap="none" rtlCol="0">
            <a:spAutoFit/>
          </a:bodyPr>
          <a:lstStyle/>
          <a:p>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5" name="Espace réservé de la date 4"/>
          <p:cNvSpPr>
            <a:spLocks noGrp="1"/>
          </p:cNvSpPr>
          <p:nvPr>
            <p:ph type="dt" sz="half" idx="10"/>
          </p:nvPr>
        </p:nvSpPr>
        <p:spPr/>
        <p:txBody>
          <a:bodyPr/>
          <a:lstStyle/>
          <a:p>
            <a:r>
              <a:rPr lang="fr-FR" smtClean="0"/>
              <a:t>Didier OTT pour LDH, AEDZRP, GRON, Méan-Penhoët</a:t>
            </a:r>
            <a:endParaRPr lang="fr-FR"/>
          </a:p>
        </p:txBody>
      </p:sp>
      <p:sp>
        <p:nvSpPr>
          <p:cNvPr id="6" name="Espace réservé du numéro de diapositive 5"/>
          <p:cNvSpPr>
            <a:spLocks noGrp="1"/>
          </p:cNvSpPr>
          <p:nvPr>
            <p:ph type="sldNum" sz="quarter" idx="12"/>
          </p:nvPr>
        </p:nvSpPr>
        <p:spPr/>
        <p:txBody>
          <a:bodyPr/>
          <a:lstStyle/>
          <a:p>
            <a:fld id="{93854E12-5641-4BFE-9FB8-6A48D92AF827}" type="slidenum">
              <a:rPr lang="fr-FR" smtClean="0"/>
              <a:pPr/>
              <a:t>10</a:t>
            </a:fld>
            <a:endParaRPr lang="fr-FR"/>
          </a:p>
        </p:txBody>
      </p:sp>
      <p:sp>
        <p:nvSpPr>
          <p:cNvPr id="7" name="Espace réservé du pied de page 6"/>
          <p:cNvSpPr>
            <a:spLocks noGrp="1"/>
          </p:cNvSpPr>
          <p:nvPr>
            <p:ph type="ftr" sz="quarter" idx="11"/>
          </p:nvPr>
        </p:nvSpPr>
        <p:spPr/>
        <p:txBody>
          <a:bodyPr/>
          <a:lstStyle/>
          <a:p>
            <a:endParaRPr lang="fr-FR"/>
          </a:p>
        </p:txBody>
      </p:sp>
      <p:pic>
        <p:nvPicPr>
          <p:cNvPr id="2050" name="Picture 2"/>
          <p:cNvPicPr>
            <a:picLocks noChangeAspect="1" noChangeArrowheads="1"/>
          </p:cNvPicPr>
          <p:nvPr/>
        </p:nvPicPr>
        <p:blipFill>
          <a:blip r:embed="rId2" cstate="print"/>
          <a:srcRect/>
          <a:stretch>
            <a:fillRect/>
          </a:stretch>
        </p:blipFill>
        <p:spPr bwMode="auto">
          <a:xfrm>
            <a:off x="-180528" y="0"/>
            <a:ext cx="9020390" cy="6240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778098"/>
          </a:xfrm>
        </p:spPr>
        <p:style>
          <a:lnRef idx="2">
            <a:schemeClr val="dk1"/>
          </a:lnRef>
          <a:fillRef idx="1">
            <a:schemeClr val="lt1"/>
          </a:fillRef>
          <a:effectRef idx="0">
            <a:schemeClr val="dk1"/>
          </a:effectRef>
          <a:fontRef idx="minor">
            <a:schemeClr val="dk1"/>
          </a:fontRef>
        </p:style>
        <p:txBody>
          <a:bodyPr/>
          <a:lstStyle/>
          <a:p>
            <a:r>
              <a:rPr lang="fr-FR" dirty="0" smtClean="0"/>
              <a:t>Ratios de Mortalité</a:t>
            </a:r>
            <a:endParaRPr lang="fr-FR" dirty="0"/>
          </a:p>
        </p:txBody>
      </p:sp>
      <p:sp>
        <p:nvSpPr>
          <p:cNvPr id="3" name="Espace réservé du contenu 2"/>
          <p:cNvSpPr>
            <a:spLocks noGrp="1"/>
          </p:cNvSpPr>
          <p:nvPr>
            <p:ph idx="1"/>
          </p:nvPr>
        </p:nvSpPr>
        <p:spPr/>
        <p:txBody>
          <a:bodyPr/>
          <a:lstStyle/>
          <a:p>
            <a:endParaRPr lang="fr-FR"/>
          </a:p>
        </p:txBody>
      </p:sp>
      <p:pic>
        <p:nvPicPr>
          <p:cNvPr id="4098" name="Picture 2"/>
          <p:cNvPicPr>
            <a:picLocks noChangeAspect="1" noChangeArrowheads="1"/>
          </p:cNvPicPr>
          <p:nvPr/>
        </p:nvPicPr>
        <p:blipFill>
          <a:blip r:embed="rId2" cstate="print"/>
          <a:srcRect/>
          <a:stretch>
            <a:fillRect/>
          </a:stretch>
        </p:blipFill>
        <p:spPr bwMode="auto">
          <a:xfrm>
            <a:off x="323528" y="1196752"/>
            <a:ext cx="8518047" cy="4969545"/>
          </a:xfrm>
          <a:prstGeom prst="rect">
            <a:avLst/>
          </a:prstGeom>
          <a:noFill/>
          <a:ln w="9525">
            <a:noFill/>
            <a:miter lim="800000"/>
            <a:headEnd/>
            <a:tailEnd/>
          </a:ln>
        </p:spPr>
      </p:pic>
      <p:sp>
        <p:nvSpPr>
          <p:cNvPr id="5" name="Rectangle 4"/>
          <p:cNvSpPr/>
          <p:nvPr/>
        </p:nvSpPr>
        <p:spPr>
          <a:xfrm>
            <a:off x="755576" y="6165304"/>
            <a:ext cx="6984776" cy="523220"/>
          </a:xfrm>
          <a:prstGeom prst="rect">
            <a:avLst/>
          </a:prstGeom>
        </p:spPr>
        <p:txBody>
          <a:bodyPr wrap="square">
            <a:spAutoFit/>
          </a:bodyPr>
          <a:lstStyle/>
          <a:p>
            <a:r>
              <a:rPr lang="fr-FR" sz="1400" dirty="0" smtClean="0"/>
              <a:t>LNH   : lymphome non hodgkinien </a:t>
            </a:r>
          </a:p>
          <a:p>
            <a:r>
              <a:rPr lang="fr-FR" sz="1400" dirty="0" smtClean="0"/>
              <a:t>VADS : voies aéro-digestives supérieures (lèvre-bouche-pharynx, œsophage, larynx)</a:t>
            </a:r>
            <a:endParaRPr lang="fr-FR" sz="1400" dirty="0"/>
          </a:p>
        </p:txBody>
      </p:sp>
      <p:sp>
        <p:nvSpPr>
          <p:cNvPr id="6" name="Espace réservé de la date 5"/>
          <p:cNvSpPr>
            <a:spLocks noGrp="1"/>
          </p:cNvSpPr>
          <p:nvPr>
            <p:ph type="dt" sz="half" idx="10"/>
          </p:nvPr>
        </p:nvSpPr>
        <p:spPr/>
        <p:txBody>
          <a:bodyPr/>
          <a:lstStyle/>
          <a:p>
            <a:r>
              <a:rPr lang="fr-FR" smtClean="0"/>
              <a:t>Didier OTT pour LDH, AEDZRP, GRON, Méan-Penhoët</a:t>
            </a:r>
            <a:endParaRPr lang="fr-FR"/>
          </a:p>
        </p:txBody>
      </p:sp>
      <p:sp>
        <p:nvSpPr>
          <p:cNvPr id="7" name="Espace réservé du numéro de diapositive 6"/>
          <p:cNvSpPr>
            <a:spLocks noGrp="1"/>
          </p:cNvSpPr>
          <p:nvPr>
            <p:ph type="sldNum" sz="quarter" idx="12"/>
          </p:nvPr>
        </p:nvSpPr>
        <p:spPr/>
        <p:txBody>
          <a:bodyPr/>
          <a:lstStyle/>
          <a:p>
            <a:fld id="{93854E12-5641-4BFE-9FB8-6A48D92AF827}" type="slidenum">
              <a:rPr lang="fr-FR" smtClean="0"/>
              <a:pPr/>
              <a:t>11</a:t>
            </a:fld>
            <a:endParaRPr lang="fr-FR"/>
          </a:p>
        </p:txBody>
      </p:sp>
      <p:sp>
        <p:nvSpPr>
          <p:cNvPr id="8" name="Espace réservé du pied de page 7"/>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520" y="1772816"/>
            <a:ext cx="8568952" cy="1470025"/>
          </a:xfrm>
        </p:spPr>
        <p:style>
          <a:lnRef idx="2">
            <a:schemeClr val="accent5"/>
          </a:lnRef>
          <a:fillRef idx="1">
            <a:schemeClr val="lt1"/>
          </a:fillRef>
          <a:effectRef idx="0">
            <a:schemeClr val="accent5"/>
          </a:effectRef>
          <a:fontRef idx="minor">
            <a:schemeClr val="dk1"/>
          </a:fontRef>
        </p:style>
        <p:txBody>
          <a:bodyPr>
            <a:normAutofit fontScale="90000"/>
          </a:bodyPr>
          <a:lstStyle/>
          <a:p>
            <a:r>
              <a:rPr lang="fr-FR" dirty="0" smtClean="0"/>
              <a:t> Evolution de la surmortalité prématurée</a:t>
            </a:r>
            <a:br>
              <a:rPr lang="fr-FR" dirty="0" smtClean="0"/>
            </a:br>
            <a:r>
              <a:rPr lang="fr-FR" dirty="0" smtClean="0"/>
              <a:t>dans notre agglomération industrielle</a:t>
            </a:r>
            <a:endParaRPr lang="fr-FR" dirty="0"/>
          </a:p>
        </p:txBody>
      </p:sp>
      <p:sp>
        <p:nvSpPr>
          <p:cNvPr id="4" name="Sous-titre 3"/>
          <p:cNvSpPr>
            <a:spLocks noGrp="1"/>
          </p:cNvSpPr>
          <p:nvPr>
            <p:ph type="subTitle" idx="1"/>
          </p:nvPr>
        </p:nvSpPr>
        <p:spPr/>
        <p:txBody>
          <a:bodyPr/>
          <a:lstStyle/>
          <a:p>
            <a:endParaRPr lang="fr-FR"/>
          </a:p>
        </p:txBody>
      </p:sp>
      <p:sp>
        <p:nvSpPr>
          <p:cNvPr id="5" name="Espace réservé de la date 4"/>
          <p:cNvSpPr>
            <a:spLocks noGrp="1"/>
          </p:cNvSpPr>
          <p:nvPr>
            <p:ph type="dt" sz="half" idx="10"/>
          </p:nvPr>
        </p:nvSpPr>
        <p:spPr/>
        <p:txBody>
          <a:bodyPr/>
          <a:lstStyle/>
          <a:p>
            <a:r>
              <a:rPr lang="fr-FR" smtClean="0"/>
              <a:t>Didier OTT pour LDH, AEDZRP, GRON, Méan-Penhoët</a:t>
            </a:r>
            <a:endParaRPr lang="fr-FR"/>
          </a:p>
        </p:txBody>
      </p:sp>
      <p:sp>
        <p:nvSpPr>
          <p:cNvPr id="6" name="Espace réservé du numéro de diapositive 5"/>
          <p:cNvSpPr>
            <a:spLocks noGrp="1"/>
          </p:cNvSpPr>
          <p:nvPr>
            <p:ph type="sldNum" sz="quarter" idx="12"/>
          </p:nvPr>
        </p:nvSpPr>
        <p:spPr/>
        <p:txBody>
          <a:bodyPr/>
          <a:lstStyle/>
          <a:p>
            <a:fld id="{93854E12-5641-4BFE-9FB8-6A48D92AF827}" type="slidenum">
              <a:rPr lang="fr-FR" smtClean="0"/>
              <a:pPr/>
              <a:t>12</a:t>
            </a:fld>
            <a:endParaRPr lang="fr-FR"/>
          </a:p>
        </p:txBody>
      </p:sp>
      <p:sp>
        <p:nvSpPr>
          <p:cNvPr id="7" name="Espace réservé du pied de page 6"/>
          <p:cNvSpPr>
            <a:spLocks noGrp="1"/>
          </p:cNvSpPr>
          <p:nvPr>
            <p:ph type="ftr" sz="quarter" idx="11"/>
          </p:nvPr>
        </p:nvSpPr>
        <p:spPr/>
        <p:txBody>
          <a:bodyPr/>
          <a:lstStyle/>
          <a:p>
            <a:endParaRPr lang="fr-F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contenu 4"/>
          <p:cNvSpPr>
            <a:spLocks noGrp="1"/>
          </p:cNvSpPr>
          <p:nvPr>
            <p:ph idx="1"/>
          </p:nvPr>
        </p:nvSpPr>
        <p:spPr/>
        <p:txBody>
          <a:bodyPr/>
          <a:lstStyle/>
          <a:p>
            <a:endParaRPr lang="fr-FR"/>
          </a:p>
        </p:txBody>
      </p:sp>
      <p:pic>
        <p:nvPicPr>
          <p:cNvPr id="2050" name="Picture 2"/>
          <p:cNvPicPr>
            <a:picLocks noChangeAspect="1" noChangeArrowheads="1"/>
          </p:cNvPicPr>
          <p:nvPr/>
        </p:nvPicPr>
        <p:blipFill>
          <a:blip r:embed="rId2" cstate="print"/>
          <a:srcRect/>
          <a:stretch>
            <a:fillRect/>
          </a:stretch>
        </p:blipFill>
        <p:spPr bwMode="auto">
          <a:xfrm>
            <a:off x="-1" y="0"/>
            <a:ext cx="9165559" cy="6525344"/>
          </a:xfrm>
          <a:prstGeom prst="rect">
            <a:avLst/>
          </a:prstGeom>
          <a:noFill/>
          <a:ln w="9525">
            <a:noFill/>
            <a:miter lim="800000"/>
            <a:headEnd/>
            <a:tailEnd/>
          </a:ln>
        </p:spPr>
      </p:pic>
      <p:sp>
        <p:nvSpPr>
          <p:cNvPr id="6" name="ZoneTexte 5"/>
          <p:cNvSpPr txBox="1"/>
          <p:nvPr/>
        </p:nvSpPr>
        <p:spPr>
          <a:xfrm>
            <a:off x="539552" y="6488668"/>
            <a:ext cx="7848872" cy="261610"/>
          </a:xfrm>
          <a:prstGeom prst="rect">
            <a:avLst/>
          </a:prstGeom>
          <a:noFill/>
        </p:spPr>
        <p:txBody>
          <a:bodyPr wrap="square" rtlCol="0">
            <a:spAutoFit/>
          </a:bodyPr>
          <a:lstStyle/>
          <a:p>
            <a:r>
              <a:rPr lang="fr-FR" sz="1100" dirty="0" smtClean="0"/>
              <a:t>Source : https://www.orspaysdelaloire.com/sites/default/files/pages/pdf/2023_PDF/2023_SuiviIndicateursSante_Carene_VF2.pdf </a:t>
            </a:r>
            <a:endParaRPr lang="fr-FR" sz="1100" dirty="0"/>
          </a:p>
        </p:txBody>
      </p:sp>
      <p:sp>
        <p:nvSpPr>
          <p:cNvPr id="7" name="ZoneTexte 6"/>
          <p:cNvSpPr txBox="1"/>
          <p:nvPr/>
        </p:nvSpPr>
        <p:spPr>
          <a:xfrm>
            <a:off x="6444208" y="4293096"/>
            <a:ext cx="2379177" cy="1477328"/>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fr-FR" b="1" dirty="0" smtClean="0"/>
              <a:t>En 2024</a:t>
            </a:r>
            <a:r>
              <a:rPr lang="fr-FR" dirty="0" smtClean="0"/>
              <a:t/>
            </a:r>
            <a:br>
              <a:rPr lang="fr-FR" dirty="0" smtClean="0"/>
            </a:br>
            <a:r>
              <a:rPr lang="fr-FR" dirty="0" smtClean="0"/>
              <a:t>on a appris </a:t>
            </a:r>
          </a:p>
          <a:p>
            <a:r>
              <a:rPr lang="fr-FR" dirty="0" smtClean="0"/>
              <a:t>+</a:t>
            </a:r>
            <a:r>
              <a:rPr lang="fr-FR" b="1" dirty="0" smtClean="0"/>
              <a:t>43% </a:t>
            </a:r>
            <a:r>
              <a:rPr lang="fr-FR" dirty="0" smtClean="0"/>
              <a:t>pour les hommes</a:t>
            </a:r>
          </a:p>
          <a:p>
            <a:r>
              <a:rPr lang="fr-FR" dirty="0" smtClean="0"/>
              <a:t>+</a:t>
            </a:r>
            <a:r>
              <a:rPr lang="fr-FR" b="1" dirty="0" smtClean="0"/>
              <a:t>11% </a:t>
            </a:r>
            <a:r>
              <a:rPr lang="fr-FR" dirty="0" smtClean="0"/>
              <a:t>pour les femmes</a:t>
            </a:r>
            <a:br>
              <a:rPr lang="fr-FR" dirty="0" smtClean="0"/>
            </a:br>
            <a:r>
              <a:rPr lang="fr-FR" dirty="0" smtClean="0"/>
              <a:t>pour 2017-2021 </a:t>
            </a:r>
            <a:endParaRPr lang="fr-FR" dirty="0"/>
          </a:p>
        </p:txBody>
      </p:sp>
      <p:sp>
        <p:nvSpPr>
          <p:cNvPr id="8" name="Espace réservé de la date 7"/>
          <p:cNvSpPr>
            <a:spLocks noGrp="1"/>
          </p:cNvSpPr>
          <p:nvPr>
            <p:ph type="dt" sz="half" idx="10"/>
          </p:nvPr>
        </p:nvSpPr>
        <p:spPr/>
        <p:txBody>
          <a:bodyPr/>
          <a:lstStyle/>
          <a:p>
            <a:r>
              <a:rPr lang="fr-FR" smtClean="0"/>
              <a:t>Didier OTT pour LDH, AEDZRP, GRON, Méan-Penhoët</a:t>
            </a:r>
            <a:endParaRPr lang="fr-FR"/>
          </a:p>
        </p:txBody>
      </p:sp>
      <p:sp>
        <p:nvSpPr>
          <p:cNvPr id="9" name="Espace réservé du numéro de diapositive 8"/>
          <p:cNvSpPr>
            <a:spLocks noGrp="1"/>
          </p:cNvSpPr>
          <p:nvPr>
            <p:ph type="sldNum" sz="quarter" idx="12"/>
          </p:nvPr>
        </p:nvSpPr>
        <p:spPr/>
        <p:txBody>
          <a:bodyPr/>
          <a:lstStyle/>
          <a:p>
            <a:fld id="{93854E12-5641-4BFE-9FB8-6A48D92AF827}" type="slidenum">
              <a:rPr lang="fr-FR" smtClean="0"/>
              <a:pPr/>
              <a:t>13</a:t>
            </a:fld>
            <a:endParaRPr lang="fr-FR"/>
          </a:p>
        </p:txBody>
      </p:sp>
      <p:sp>
        <p:nvSpPr>
          <p:cNvPr id="10" name="Espace réservé du pied de page 9"/>
          <p:cNvSpPr>
            <a:spLocks noGrp="1"/>
          </p:cNvSpPr>
          <p:nvPr>
            <p:ph type="ftr" sz="quarter" idx="11"/>
          </p:nvPr>
        </p:nvSpPr>
        <p:spPr/>
        <p:txBody>
          <a:bodyPr/>
          <a:lstStyle/>
          <a:p>
            <a:endParaRPr lang="fr-F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Autofit/>
          </a:bodyPr>
          <a:lstStyle/>
          <a:p>
            <a:r>
              <a:rPr lang="fr-FR" sz="2400" b="1" dirty="0" smtClean="0"/>
              <a:t>Graphes élaborés à partir des données 2026 (sur 20 ans)</a:t>
            </a:r>
            <a:br>
              <a:rPr lang="fr-FR" sz="2400" b="1" dirty="0" smtClean="0"/>
            </a:br>
            <a:r>
              <a:rPr lang="fr-FR" sz="2400" b="1" dirty="0" smtClean="0"/>
              <a:t>de l’Observatoire Régional de la Santé – Pays de la Loire</a:t>
            </a:r>
            <a:endParaRPr lang="fr-FR" sz="2400" dirty="0"/>
          </a:p>
        </p:txBody>
      </p:sp>
      <p:pic>
        <p:nvPicPr>
          <p:cNvPr id="1026" name="Picture 2" descr="C:\Données\didier\__2018\__santé\ars-spf\Surmortalité prématurée vs nationale  H 20 ans STD et ICM fevrier 2026.jpg"/>
          <p:cNvPicPr>
            <a:picLocks noChangeAspect="1" noChangeArrowheads="1"/>
          </p:cNvPicPr>
          <p:nvPr/>
        </p:nvPicPr>
        <p:blipFill>
          <a:blip r:embed="rId2" cstate="print"/>
          <a:srcRect/>
          <a:stretch>
            <a:fillRect/>
          </a:stretch>
        </p:blipFill>
        <p:spPr bwMode="auto">
          <a:xfrm>
            <a:off x="251520" y="1628800"/>
            <a:ext cx="4181397" cy="3744416"/>
          </a:xfrm>
          <a:prstGeom prst="rect">
            <a:avLst/>
          </a:prstGeom>
          <a:noFill/>
        </p:spPr>
      </p:pic>
      <p:pic>
        <p:nvPicPr>
          <p:cNvPr id="1027" name="Picture 3" descr="C:\Données\didier\__2018\__santé\ars-spf\Surmortalité prématurée vs département44 H et F 20 ans STD fevrier 2026.jpg"/>
          <p:cNvPicPr>
            <a:picLocks noChangeAspect="1" noChangeArrowheads="1"/>
          </p:cNvPicPr>
          <p:nvPr/>
        </p:nvPicPr>
        <p:blipFill>
          <a:blip r:embed="rId3" cstate="print"/>
          <a:srcRect/>
          <a:stretch>
            <a:fillRect/>
          </a:stretch>
        </p:blipFill>
        <p:spPr bwMode="auto">
          <a:xfrm>
            <a:off x="4499992" y="1628800"/>
            <a:ext cx="4356086" cy="3744415"/>
          </a:xfrm>
          <a:prstGeom prst="rect">
            <a:avLst/>
          </a:prstGeom>
          <a:noFill/>
        </p:spPr>
      </p:pic>
      <p:sp>
        <p:nvSpPr>
          <p:cNvPr id="5" name="Espace réservé de la date 4"/>
          <p:cNvSpPr>
            <a:spLocks noGrp="1"/>
          </p:cNvSpPr>
          <p:nvPr>
            <p:ph type="dt" sz="half" idx="10"/>
          </p:nvPr>
        </p:nvSpPr>
        <p:spPr/>
        <p:txBody>
          <a:bodyPr/>
          <a:lstStyle/>
          <a:p>
            <a:r>
              <a:rPr lang="fr-FR" smtClean="0"/>
              <a:t>Didier OTT pour LDH, AEDZRP, GRON, Méan-Penhoët</a:t>
            </a:r>
            <a:endParaRPr lang="fr-FR"/>
          </a:p>
        </p:txBody>
      </p:sp>
      <p:sp>
        <p:nvSpPr>
          <p:cNvPr id="6" name="Espace réservé du numéro de diapositive 5"/>
          <p:cNvSpPr>
            <a:spLocks noGrp="1"/>
          </p:cNvSpPr>
          <p:nvPr>
            <p:ph type="sldNum" sz="quarter" idx="12"/>
          </p:nvPr>
        </p:nvSpPr>
        <p:spPr/>
        <p:txBody>
          <a:bodyPr/>
          <a:lstStyle/>
          <a:p>
            <a:fld id="{93854E12-5641-4BFE-9FB8-6A48D92AF827}" type="slidenum">
              <a:rPr lang="fr-FR" smtClean="0"/>
              <a:pPr/>
              <a:t>14</a:t>
            </a:fld>
            <a:endParaRPr lang="fr-FR"/>
          </a:p>
        </p:txBody>
      </p:sp>
      <p:sp>
        <p:nvSpPr>
          <p:cNvPr id="7" name="Espace réservé du pied de page 6"/>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520" y="1124744"/>
            <a:ext cx="8568952" cy="2118097"/>
          </a:xfrm>
        </p:spPr>
        <p:style>
          <a:lnRef idx="2">
            <a:schemeClr val="accent5"/>
          </a:lnRef>
          <a:fillRef idx="1">
            <a:schemeClr val="lt1"/>
          </a:fillRef>
          <a:effectRef idx="0">
            <a:schemeClr val="accent5"/>
          </a:effectRef>
          <a:fontRef idx="minor">
            <a:schemeClr val="dk1"/>
          </a:fontRef>
        </p:style>
        <p:txBody>
          <a:bodyPr>
            <a:normAutofit/>
          </a:bodyPr>
          <a:lstStyle/>
          <a:p>
            <a:r>
              <a:rPr lang="fr-FR" dirty="0" smtClean="0"/>
              <a:t>Pollution de l’air </a:t>
            </a:r>
            <a:br>
              <a:rPr lang="fr-FR" dirty="0" smtClean="0"/>
            </a:br>
            <a:r>
              <a:rPr lang="fr-FR" sz="3200" dirty="0" smtClean="0">
                <a:solidFill>
                  <a:srgbClr val="FF0000"/>
                </a:solidFill>
              </a:rPr>
              <a:t>Spécificités de notre agglomération </a:t>
            </a:r>
            <a:br>
              <a:rPr lang="fr-FR" sz="3200" dirty="0" smtClean="0">
                <a:solidFill>
                  <a:srgbClr val="FF0000"/>
                </a:solidFill>
              </a:rPr>
            </a:br>
            <a:r>
              <a:rPr lang="fr-FR" sz="3200" dirty="0" smtClean="0">
                <a:solidFill>
                  <a:srgbClr val="FF0000"/>
                </a:solidFill>
              </a:rPr>
              <a:t>par rapport à la Région Pays de la Loire</a:t>
            </a:r>
            <a:endParaRPr lang="fr-FR" dirty="0">
              <a:solidFill>
                <a:srgbClr val="FF0000"/>
              </a:solidFill>
            </a:endParaRPr>
          </a:p>
        </p:txBody>
      </p:sp>
      <p:sp>
        <p:nvSpPr>
          <p:cNvPr id="4" name="Sous-titre 3"/>
          <p:cNvSpPr>
            <a:spLocks noGrp="1"/>
          </p:cNvSpPr>
          <p:nvPr>
            <p:ph type="subTitle" idx="1"/>
          </p:nvPr>
        </p:nvSpPr>
        <p:spPr>
          <a:xfrm>
            <a:off x="251520" y="5517232"/>
            <a:ext cx="8640960" cy="409600"/>
          </a:xfrm>
        </p:spPr>
        <p:style>
          <a:lnRef idx="2">
            <a:schemeClr val="dk1"/>
          </a:lnRef>
          <a:fillRef idx="1">
            <a:schemeClr val="lt1"/>
          </a:fillRef>
          <a:effectRef idx="0">
            <a:schemeClr val="dk1"/>
          </a:effectRef>
          <a:fontRef idx="minor">
            <a:schemeClr val="dk1"/>
          </a:fontRef>
        </p:style>
        <p:txBody>
          <a:bodyPr>
            <a:normAutofit fontScale="77500" lnSpcReduction="20000"/>
          </a:bodyPr>
          <a:lstStyle/>
          <a:p>
            <a:r>
              <a:rPr lang="fr-FR" dirty="0" smtClean="0">
                <a:solidFill>
                  <a:schemeClr val="tx1"/>
                </a:solidFill>
              </a:rPr>
              <a:t>Réponse grâce à BASEMIS – Air Pays de la Loire</a:t>
            </a:r>
            <a:endParaRPr lang="fr-FR" dirty="0">
              <a:solidFill>
                <a:schemeClr val="tx1"/>
              </a:solidFill>
            </a:endParaRPr>
          </a:p>
        </p:txBody>
      </p:sp>
      <p:sp>
        <p:nvSpPr>
          <p:cNvPr id="5" name="Espace réservé de la date 4"/>
          <p:cNvSpPr>
            <a:spLocks noGrp="1"/>
          </p:cNvSpPr>
          <p:nvPr>
            <p:ph type="dt" sz="half" idx="10"/>
          </p:nvPr>
        </p:nvSpPr>
        <p:spPr/>
        <p:txBody>
          <a:bodyPr/>
          <a:lstStyle/>
          <a:p>
            <a:r>
              <a:rPr lang="fr-FR" smtClean="0"/>
              <a:t>Didier OTT pour LDH, AEDZRP, GRON, Méan-Penhoët</a:t>
            </a:r>
            <a:endParaRPr lang="fr-FR"/>
          </a:p>
        </p:txBody>
      </p:sp>
      <p:sp>
        <p:nvSpPr>
          <p:cNvPr id="6" name="Espace réservé du numéro de diapositive 5"/>
          <p:cNvSpPr>
            <a:spLocks noGrp="1"/>
          </p:cNvSpPr>
          <p:nvPr>
            <p:ph type="sldNum" sz="quarter" idx="12"/>
          </p:nvPr>
        </p:nvSpPr>
        <p:spPr/>
        <p:txBody>
          <a:bodyPr/>
          <a:lstStyle/>
          <a:p>
            <a:fld id="{93854E12-5641-4BFE-9FB8-6A48D92AF827}" type="slidenum">
              <a:rPr lang="fr-FR" smtClean="0"/>
              <a:pPr/>
              <a:t>15</a:t>
            </a:fld>
            <a:endParaRPr lang="fr-FR"/>
          </a:p>
        </p:txBody>
      </p:sp>
      <p:sp>
        <p:nvSpPr>
          <p:cNvPr id="7" name="Espace réservé du pied de page 6"/>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2050" name="Picture 2"/>
          <p:cNvPicPr>
            <a:picLocks noChangeAspect="1" noChangeArrowheads="1"/>
          </p:cNvPicPr>
          <p:nvPr/>
        </p:nvPicPr>
        <p:blipFill>
          <a:blip r:embed="rId2" cstate="print"/>
          <a:srcRect/>
          <a:stretch>
            <a:fillRect/>
          </a:stretch>
        </p:blipFill>
        <p:spPr bwMode="auto">
          <a:xfrm>
            <a:off x="0" y="0"/>
            <a:ext cx="9144000" cy="6711863"/>
          </a:xfrm>
          <a:prstGeom prst="rect">
            <a:avLst/>
          </a:prstGeom>
          <a:noFill/>
          <a:ln w="9525">
            <a:noFill/>
            <a:miter lim="800000"/>
            <a:headEnd/>
            <a:tailEnd/>
          </a:ln>
        </p:spPr>
      </p:pic>
      <p:sp>
        <p:nvSpPr>
          <p:cNvPr id="5" name="ZoneTexte 4"/>
          <p:cNvSpPr txBox="1"/>
          <p:nvPr/>
        </p:nvSpPr>
        <p:spPr>
          <a:xfrm>
            <a:off x="899592" y="6597352"/>
            <a:ext cx="7704856" cy="276999"/>
          </a:xfrm>
          <a:prstGeom prst="rect">
            <a:avLst/>
          </a:prstGeom>
          <a:noFill/>
        </p:spPr>
        <p:txBody>
          <a:bodyPr wrap="square" rtlCol="0">
            <a:spAutoFit/>
          </a:bodyPr>
          <a:lstStyle/>
          <a:p>
            <a:r>
              <a:rPr lang="fr-FR" sz="1200" dirty="0" smtClean="0"/>
              <a:t>Source Air pays de la Loire  BASEMIS V8   https://data.airpl.org/dataset/inventaires/region/2021</a:t>
            </a:r>
            <a:endParaRPr lang="fr-FR" sz="1200" dirty="0"/>
          </a:p>
        </p:txBody>
      </p:sp>
      <p:sp>
        <p:nvSpPr>
          <p:cNvPr id="6" name="Espace réservé de la date 5"/>
          <p:cNvSpPr>
            <a:spLocks noGrp="1"/>
          </p:cNvSpPr>
          <p:nvPr>
            <p:ph type="dt" sz="half" idx="10"/>
          </p:nvPr>
        </p:nvSpPr>
        <p:spPr/>
        <p:txBody>
          <a:bodyPr/>
          <a:lstStyle/>
          <a:p>
            <a:r>
              <a:rPr lang="fr-FR" smtClean="0"/>
              <a:t>Didier OTT pour LDH, AEDZRP, GRON, Méan-Penhoët</a:t>
            </a:r>
            <a:endParaRPr lang="fr-FR"/>
          </a:p>
        </p:txBody>
      </p:sp>
      <p:sp>
        <p:nvSpPr>
          <p:cNvPr id="7" name="Espace réservé du numéro de diapositive 6"/>
          <p:cNvSpPr>
            <a:spLocks noGrp="1"/>
          </p:cNvSpPr>
          <p:nvPr>
            <p:ph type="sldNum" sz="quarter" idx="12"/>
          </p:nvPr>
        </p:nvSpPr>
        <p:spPr/>
        <p:txBody>
          <a:bodyPr/>
          <a:lstStyle/>
          <a:p>
            <a:fld id="{93854E12-5641-4BFE-9FB8-6A48D92AF827}" type="slidenum">
              <a:rPr lang="fr-FR" smtClean="0"/>
              <a:pPr/>
              <a:t>16</a:t>
            </a:fld>
            <a:endParaRPr lang="fr-FR"/>
          </a:p>
        </p:txBody>
      </p:sp>
      <p:sp>
        <p:nvSpPr>
          <p:cNvPr id="8" name="Espace réservé du pied de page 7"/>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fontScale="90000"/>
          </a:bodyPr>
          <a:lstStyle/>
          <a:p>
            <a:r>
              <a:rPr lang="fr-FR" dirty="0" smtClean="0"/>
              <a:t>Santé publique France et INERIS</a:t>
            </a:r>
            <a:br>
              <a:rPr lang="fr-FR" dirty="0" smtClean="0"/>
            </a:br>
            <a:r>
              <a:rPr lang="fr-FR" dirty="0" smtClean="0"/>
              <a:t>BIS : Bassins Industriels et Santé</a:t>
            </a:r>
            <a:endParaRPr lang="fr-FR"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251520" y="1700808"/>
            <a:ext cx="8573645" cy="4781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Espace réservé de la date 3"/>
          <p:cNvSpPr>
            <a:spLocks noGrp="1"/>
          </p:cNvSpPr>
          <p:nvPr>
            <p:ph type="dt" sz="half" idx="10"/>
          </p:nvPr>
        </p:nvSpPr>
        <p:spPr/>
        <p:txBody>
          <a:bodyPr/>
          <a:lstStyle/>
          <a:p>
            <a:r>
              <a:rPr lang="fr-FR" smtClean="0"/>
              <a:t>Didier OTT pour LDH, AEDZRP, GRON, Méan-Penhoët</a:t>
            </a:r>
            <a:endParaRPr lang="fr-FR"/>
          </a:p>
        </p:txBody>
      </p:sp>
      <p:sp>
        <p:nvSpPr>
          <p:cNvPr id="5" name="Espace réservé du numéro de diapositive 4"/>
          <p:cNvSpPr>
            <a:spLocks noGrp="1"/>
          </p:cNvSpPr>
          <p:nvPr>
            <p:ph type="sldNum" sz="quarter" idx="12"/>
          </p:nvPr>
        </p:nvSpPr>
        <p:spPr/>
        <p:txBody>
          <a:bodyPr/>
          <a:lstStyle/>
          <a:p>
            <a:fld id="{93854E12-5641-4BFE-9FB8-6A48D92AF827}" type="slidenum">
              <a:rPr lang="fr-FR" smtClean="0"/>
              <a:pPr/>
              <a:t>17</a:t>
            </a:fld>
            <a:endParaRPr lang="fr-FR"/>
          </a:p>
        </p:txBody>
      </p:sp>
      <p:sp>
        <p:nvSpPr>
          <p:cNvPr id="6" name="Espace réservé du pied de page 5"/>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fontScale="90000"/>
          </a:bodyPr>
          <a:lstStyle/>
          <a:p>
            <a:r>
              <a:rPr lang="fr-FR" dirty="0" smtClean="0"/>
              <a:t>Santé publique France et INERIS</a:t>
            </a:r>
            <a:br>
              <a:rPr lang="fr-FR" dirty="0" smtClean="0"/>
            </a:br>
            <a:r>
              <a:rPr lang="fr-FR" dirty="0" smtClean="0"/>
              <a:t>BIS : Bassins Industriels et Santé</a:t>
            </a:r>
            <a:endParaRPr lang="fr-FR"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539552" y="1628800"/>
            <a:ext cx="7776864" cy="5499464"/>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r>
              <a:rPr lang="fr-FR" smtClean="0"/>
              <a:t>Didier OTT pour LDH, AEDZRP, GRON, Méan-Penhoët</a:t>
            </a:r>
            <a:endParaRPr lang="fr-FR"/>
          </a:p>
        </p:txBody>
      </p:sp>
      <p:sp>
        <p:nvSpPr>
          <p:cNvPr id="5" name="Espace réservé du numéro de diapositive 4"/>
          <p:cNvSpPr>
            <a:spLocks noGrp="1"/>
          </p:cNvSpPr>
          <p:nvPr>
            <p:ph type="sldNum" sz="quarter" idx="12"/>
          </p:nvPr>
        </p:nvSpPr>
        <p:spPr/>
        <p:txBody>
          <a:bodyPr/>
          <a:lstStyle/>
          <a:p>
            <a:fld id="{93854E12-5641-4BFE-9FB8-6A48D92AF827}" type="slidenum">
              <a:rPr lang="fr-FR" smtClean="0"/>
              <a:pPr/>
              <a:t>18</a:t>
            </a:fld>
            <a:endParaRPr lang="fr-FR"/>
          </a:p>
        </p:txBody>
      </p:sp>
      <p:sp>
        <p:nvSpPr>
          <p:cNvPr id="6" name="Espace réservé du pied de page 5"/>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fontScale="90000"/>
          </a:bodyPr>
          <a:lstStyle/>
          <a:p>
            <a:r>
              <a:rPr lang="fr-FR" dirty="0" smtClean="0"/>
              <a:t>Santé publique France et INERIS</a:t>
            </a:r>
            <a:br>
              <a:rPr lang="fr-FR" dirty="0" smtClean="0"/>
            </a:br>
            <a:r>
              <a:rPr lang="fr-FR" dirty="0" smtClean="0"/>
              <a:t>BIS : Bassins Industriels et Santé</a:t>
            </a:r>
            <a:endParaRPr lang="fr-FR"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538335" y="1600200"/>
            <a:ext cx="8067330" cy="4525963"/>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r>
              <a:rPr lang="fr-FR" smtClean="0"/>
              <a:t>Didier OTT pour LDH, AEDZRP, GRON, Méan-Penhoët</a:t>
            </a:r>
            <a:endParaRPr lang="fr-FR"/>
          </a:p>
        </p:txBody>
      </p:sp>
      <p:sp>
        <p:nvSpPr>
          <p:cNvPr id="5" name="Espace réservé du numéro de diapositive 4"/>
          <p:cNvSpPr>
            <a:spLocks noGrp="1"/>
          </p:cNvSpPr>
          <p:nvPr>
            <p:ph type="sldNum" sz="quarter" idx="12"/>
          </p:nvPr>
        </p:nvSpPr>
        <p:spPr/>
        <p:txBody>
          <a:bodyPr/>
          <a:lstStyle/>
          <a:p>
            <a:fld id="{93854E12-5641-4BFE-9FB8-6A48D92AF827}" type="slidenum">
              <a:rPr lang="fr-FR" smtClean="0"/>
              <a:pPr/>
              <a:t>19</a:t>
            </a:fld>
            <a:endParaRPr lang="fr-FR"/>
          </a:p>
        </p:txBody>
      </p:sp>
      <p:sp>
        <p:nvSpPr>
          <p:cNvPr id="6" name="Espace réservé du pied de page 5"/>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2">
            <a:schemeClr val="accent3"/>
          </a:lnRef>
          <a:fillRef idx="1">
            <a:schemeClr val="lt1"/>
          </a:fillRef>
          <a:effectRef idx="0">
            <a:schemeClr val="accent3"/>
          </a:effectRef>
          <a:fontRef idx="minor">
            <a:schemeClr val="dk1"/>
          </a:fontRef>
        </p:style>
        <p:txBody>
          <a:bodyPr/>
          <a:lstStyle/>
          <a:p>
            <a:r>
              <a:rPr lang="fr-FR" dirty="0" smtClean="0"/>
              <a:t>Plan</a:t>
            </a:r>
            <a:endParaRPr lang="fr-FR" dirty="0"/>
          </a:p>
        </p:txBody>
      </p:sp>
      <p:sp>
        <p:nvSpPr>
          <p:cNvPr id="3" name="Espace réservé du contenu 2"/>
          <p:cNvSpPr>
            <a:spLocks noGrp="1"/>
          </p:cNvSpPr>
          <p:nvPr>
            <p:ph idx="1"/>
          </p:nvPr>
        </p:nvSpPr>
        <p:spPr>
          <a:xfrm>
            <a:off x="457200" y="1600200"/>
            <a:ext cx="8435280" cy="4525963"/>
          </a:xfrm>
        </p:spPr>
        <p:style>
          <a:lnRef idx="2">
            <a:schemeClr val="accent3"/>
          </a:lnRef>
          <a:fillRef idx="1">
            <a:schemeClr val="lt1"/>
          </a:fillRef>
          <a:effectRef idx="0">
            <a:schemeClr val="accent3"/>
          </a:effectRef>
          <a:fontRef idx="minor">
            <a:schemeClr val="dk1"/>
          </a:fontRef>
        </p:style>
        <p:txBody>
          <a:bodyPr>
            <a:normAutofit fontScale="92500" lnSpcReduction="10000"/>
          </a:bodyPr>
          <a:lstStyle/>
          <a:p>
            <a:r>
              <a:rPr lang="fr-FR" dirty="0" smtClean="0"/>
              <a:t>Découverte de la qualité de l’air 2019</a:t>
            </a:r>
          </a:p>
          <a:p>
            <a:r>
              <a:rPr lang="fr-FR" dirty="0" smtClean="0"/>
              <a:t>Situation sanitaire vu par l’ORS et le registre des cancers en 2023</a:t>
            </a:r>
          </a:p>
          <a:p>
            <a:r>
              <a:rPr lang="fr-FR" dirty="0" smtClean="0"/>
              <a:t>Evolution de la surmortalité</a:t>
            </a:r>
          </a:p>
          <a:p>
            <a:r>
              <a:rPr lang="fr-FR" dirty="0" smtClean="0"/>
              <a:t>Air – spécificité de l’Agglomération /région</a:t>
            </a:r>
            <a:br>
              <a:rPr lang="fr-FR" dirty="0" smtClean="0"/>
            </a:br>
            <a:r>
              <a:rPr lang="fr-FR" dirty="0" smtClean="0"/>
              <a:t>et densité d’émissions par commune</a:t>
            </a:r>
          </a:p>
          <a:p>
            <a:r>
              <a:rPr lang="fr-FR" dirty="0" smtClean="0"/>
              <a:t>Quelques causes des cancers locaux</a:t>
            </a:r>
          </a:p>
          <a:p>
            <a:r>
              <a:rPr lang="fr-FR" dirty="0" smtClean="0"/>
              <a:t>Postures de certaines entreprises </a:t>
            </a:r>
          </a:p>
          <a:p>
            <a:r>
              <a:rPr lang="fr-FR" dirty="0" smtClean="0"/>
              <a:t>Que faire pour mieux vivre …</a:t>
            </a:r>
          </a:p>
          <a:p>
            <a:endParaRPr lang="fr-FR" dirty="0" smtClean="0"/>
          </a:p>
          <a:p>
            <a:endParaRPr lang="fr-FR" dirty="0" smtClean="0"/>
          </a:p>
          <a:p>
            <a:endParaRPr lang="fr-FR" dirty="0" smtClean="0"/>
          </a:p>
          <a:p>
            <a:endParaRPr lang="fr-FR" dirty="0" smtClean="0"/>
          </a:p>
          <a:p>
            <a:endParaRPr lang="fr-FR" dirty="0"/>
          </a:p>
        </p:txBody>
      </p:sp>
      <p:sp>
        <p:nvSpPr>
          <p:cNvPr id="4" name="Espace réservé de la date 3"/>
          <p:cNvSpPr>
            <a:spLocks noGrp="1"/>
          </p:cNvSpPr>
          <p:nvPr>
            <p:ph type="dt" sz="half" idx="10"/>
          </p:nvPr>
        </p:nvSpPr>
        <p:spPr/>
        <p:txBody>
          <a:bodyPr/>
          <a:lstStyle/>
          <a:p>
            <a:r>
              <a:rPr lang="fr-FR" smtClean="0"/>
              <a:t>Didier OTT pour LDH, AEDZRP, GRON, Méan-Penhoët</a:t>
            </a:r>
            <a:endParaRPr lang="fr-FR"/>
          </a:p>
        </p:txBody>
      </p:sp>
      <p:sp>
        <p:nvSpPr>
          <p:cNvPr id="5" name="Espace réservé du numéro de diapositive 4"/>
          <p:cNvSpPr>
            <a:spLocks noGrp="1"/>
          </p:cNvSpPr>
          <p:nvPr>
            <p:ph type="sldNum" sz="quarter" idx="12"/>
          </p:nvPr>
        </p:nvSpPr>
        <p:spPr/>
        <p:txBody>
          <a:bodyPr/>
          <a:lstStyle/>
          <a:p>
            <a:fld id="{93854E12-5641-4BFE-9FB8-6A48D92AF827}" type="slidenum">
              <a:rPr lang="fr-FR" smtClean="0"/>
              <a:pPr/>
              <a:t>2</a:t>
            </a:fld>
            <a:endParaRPr lang="fr-FR"/>
          </a:p>
        </p:txBody>
      </p:sp>
      <p:sp>
        <p:nvSpPr>
          <p:cNvPr id="6" name="Espace réservé du pied de page 5"/>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fontScale="90000"/>
          </a:bodyPr>
          <a:lstStyle/>
          <a:p>
            <a:r>
              <a:rPr lang="fr-FR" dirty="0" smtClean="0"/>
              <a:t>Santé publique France et INERIS</a:t>
            </a:r>
            <a:br>
              <a:rPr lang="fr-FR" dirty="0" smtClean="0"/>
            </a:br>
            <a:r>
              <a:rPr lang="fr-FR" dirty="0" smtClean="0"/>
              <a:t>BIS : Bassins Industriels et Santé</a:t>
            </a:r>
            <a:endParaRPr lang="fr-FR"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755576" y="1493930"/>
            <a:ext cx="6963467" cy="5247438"/>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r>
              <a:rPr lang="fr-FR" smtClean="0"/>
              <a:t>Didier OTT pour LDH, AEDZRP, GRON, Méan-Penhoët</a:t>
            </a:r>
            <a:endParaRPr lang="fr-FR"/>
          </a:p>
        </p:txBody>
      </p:sp>
      <p:sp>
        <p:nvSpPr>
          <p:cNvPr id="5" name="Espace réservé du numéro de diapositive 4"/>
          <p:cNvSpPr>
            <a:spLocks noGrp="1"/>
          </p:cNvSpPr>
          <p:nvPr>
            <p:ph type="sldNum" sz="quarter" idx="12"/>
          </p:nvPr>
        </p:nvSpPr>
        <p:spPr/>
        <p:txBody>
          <a:bodyPr/>
          <a:lstStyle/>
          <a:p>
            <a:fld id="{93854E12-5641-4BFE-9FB8-6A48D92AF827}" type="slidenum">
              <a:rPr lang="fr-FR" smtClean="0"/>
              <a:pPr/>
              <a:t>20</a:t>
            </a:fld>
            <a:endParaRPr lang="fr-FR"/>
          </a:p>
        </p:txBody>
      </p:sp>
      <p:sp>
        <p:nvSpPr>
          <p:cNvPr id="6" name="Espace réservé du pied de page 5"/>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p:cNvSpPr>
            <a:spLocks noGrp="1"/>
          </p:cNvSpPr>
          <p:nvPr>
            <p:ph type="ctrTitle"/>
          </p:nvPr>
        </p:nvSpPr>
        <p:spPr>
          <a:xfrm>
            <a:off x="683568" y="620689"/>
            <a:ext cx="7772400" cy="1440159"/>
          </a:xfrm>
        </p:spPr>
        <p:style>
          <a:lnRef idx="2">
            <a:schemeClr val="dk1"/>
          </a:lnRef>
          <a:fillRef idx="1">
            <a:schemeClr val="lt1"/>
          </a:fillRef>
          <a:effectRef idx="0">
            <a:schemeClr val="dk1"/>
          </a:effectRef>
          <a:fontRef idx="minor">
            <a:schemeClr val="dk1"/>
          </a:fontRef>
        </p:style>
        <p:txBody>
          <a:bodyPr>
            <a:normAutofit/>
          </a:bodyPr>
          <a:lstStyle/>
          <a:p>
            <a:r>
              <a:rPr lang="fr-FR" sz="3200" dirty="0" smtClean="0"/>
              <a:t>A-t-on une idée des causes des cancers ?</a:t>
            </a:r>
            <a:br>
              <a:rPr lang="fr-FR" sz="3200" dirty="0" smtClean="0"/>
            </a:br>
            <a:r>
              <a:rPr lang="fr-FR" sz="3200" dirty="0" smtClean="0"/>
              <a:t>Quels polluants  ?</a:t>
            </a:r>
            <a:endParaRPr lang="fr-FR" sz="3200" dirty="0"/>
          </a:p>
        </p:txBody>
      </p:sp>
      <p:sp>
        <p:nvSpPr>
          <p:cNvPr id="5" name="Sous-titre 4"/>
          <p:cNvSpPr>
            <a:spLocks noGrp="1"/>
          </p:cNvSpPr>
          <p:nvPr>
            <p:ph type="subTitle" idx="1"/>
          </p:nvPr>
        </p:nvSpPr>
        <p:spPr>
          <a:xfrm>
            <a:off x="755576" y="2348880"/>
            <a:ext cx="7416824" cy="3816424"/>
          </a:xfrm>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r>
              <a:rPr lang="fr-FR" dirty="0" smtClean="0">
                <a:solidFill>
                  <a:schemeClr val="tx1"/>
                </a:solidFill>
              </a:rPr>
              <a:t>Des affirmations non étayées :</a:t>
            </a:r>
          </a:p>
          <a:p>
            <a:r>
              <a:rPr lang="fr-FR" dirty="0" smtClean="0">
                <a:solidFill>
                  <a:schemeClr val="tx1"/>
                </a:solidFill>
              </a:rPr>
              <a:t>l’alcool et le tabac ..</a:t>
            </a:r>
          </a:p>
          <a:p>
            <a:r>
              <a:rPr lang="fr-FR" dirty="0" smtClean="0">
                <a:solidFill>
                  <a:schemeClr val="tx1"/>
                </a:solidFill>
              </a:rPr>
              <a:t> </a:t>
            </a:r>
            <a:endParaRPr lang="fr-FR" dirty="0">
              <a:solidFill>
                <a:schemeClr val="tx1"/>
              </a:solidFill>
            </a:endParaRPr>
          </a:p>
          <a:p>
            <a:r>
              <a:rPr lang="fr-FR" dirty="0" smtClean="0">
                <a:solidFill>
                  <a:schemeClr val="tx1"/>
                </a:solidFill>
              </a:rPr>
              <a:t>UNE CERTITUDE :</a:t>
            </a:r>
          </a:p>
          <a:p>
            <a:r>
              <a:rPr lang="fr-FR" dirty="0" smtClean="0">
                <a:solidFill>
                  <a:schemeClr val="tx1"/>
                </a:solidFill>
              </a:rPr>
              <a:t>Pas de mesures des concentrations des polluants industriels respirés =&gt; pas d’études sanitaires</a:t>
            </a:r>
          </a:p>
          <a:p>
            <a:endParaRPr lang="fr-FR" dirty="0">
              <a:solidFill>
                <a:schemeClr val="tx1"/>
              </a:solidFill>
            </a:endParaRPr>
          </a:p>
          <a:p>
            <a:r>
              <a:rPr lang="fr-FR" dirty="0" smtClean="0">
                <a:solidFill>
                  <a:schemeClr val="tx1"/>
                </a:solidFill>
              </a:rPr>
              <a:t>Et pourtant …</a:t>
            </a:r>
          </a:p>
          <a:p>
            <a:endParaRPr lang="fr-FR" dirty="0"/>
          </a:p>
        </p:txBody>
      </p:sp>
      <p:sp>
        <p:nvSpPr>
          <p:cNvPr id="6" name="Espace réservé de la date 5"/>
          <p:cNvSpPr>
            <a:spLocks noGrp="1"/>
          </p:cNvSpPr>
          <p:nvPr>
            <p:ph type="dt" sz="half" idx="10"/>
          </p:nvPr>
        </p:nvSpPr>
        <p:spPr/>
        <p:txBody>
          <a:bodyPr/>
          <a:lstStyle/>
          <a:p>
            <a:r>
              <a:rPr lang="fr-FR" smtClean="0"/>
              <a:t>Didier OTT pour LDH, AEDZRP, GRON, Méan-Penhoët</a:t>
            </a:r>
            <a:endParaRPr lang="fr-FR"/>
          </a:p>
        </p:txBody>
      </p:sp>
      <p:sp>
        <p:nvSpPr>
          <p:cNvPr id="7" name="Espace réservé du numéro de diapositive 6"/>
          <p:cNvSpPr>
            <a:spLocks noGrp="1"/>
          </p:cNvSpPr>
          <p:nvPr>
            <p:ph type="sldNum" sz="quarter" idx="12"/>
          </p:nvPr>
        </p:nvSpPr>
        <p:spPr/>
        <p:txBody>
          <a:bodyPr/>
          <a:lstStyle/>
          <a:p>
            <a:fld id="{93854E12-5641-4BFE-9FB8-6A48D92AF827}" type="slidenum">
              <a:rPr lang="fr-FR" smtClean="0"/>
              <a:pPr/>
              <a:t>21</a:t>
            </a:fld>
            <a:endParaRPr lang="fr-FR"/>
          </a:p>
        </p:txBody>
      </p:sp>
      <p:sp>
        <p:nvSpPr>
          <p:cNvPr id="8" name="Espace réservé du pied de page 7"/>
          <p:cNvSpPr>
            <a:spLocks noGrp="1"/>
          </p:cNvSpPr>
          <p:nvPr>
            <p:ph type="ftr" sz="quarter" idx="11"/>
          </p:nvPr>
        </p:nvSpPr>
        <p:spPr/>
        <p:txBody>
          <a:bodyPr/>
          <a:lstStyle/>
          <a:p>
            <a:endParaRPr lang="fr-F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579296" cy="1143000"/>
          </a:xfrm>
        </p:spPr>
        <p:style>
          <a:lnRef idx="2">
            <a:schemeClr val="dk1"/>
          </a:lnRef>
          <a:fillRef idx="1">
            <a:schemeClr val="lt1"/>
          </a:fillRef>
          <a:effectRef idx="0">
            <a:schemeClr val="dk1"/>
          </a:effectRef>
          <a:fontRef idx="minor">
            <a:schemeClr val="dk1"/>
          </a:fontRef>
        </p:style>
        <p:txBody>
          <a:bodyPr>
            <a:noAutofit/>
          </a:bodyPr>
          <a:lstStyle/>
          <a:p>
            <a:r>
              <a:rPr lang="fr-FR" sz="2400" b="1" dirty="0" smtClean="0"/>
              <a:t>Identification des situations professionnelles par type de cancer</a:t>
            </a:r>
            <a:r>
              <a:rPr lang="fr-FR" sz="2000" dirty="0" smtClean="0"/>
              <a:t/>
            </a:r>
            <a:br>
              <a:rPr lang="fr-FR" sz="2000" dirty="0" smtClean="0"/>
            </a:br>
            <a:r>
              <a:rPr lang="fr-FR" sz="2000" dirty="0" smtClean="0">
                <a:solidFill>
                  <a:srgbClr val="0070C0"/>
                </a:solidFill>
                <a:hlinkClick r:id="rId2"/>
              </a:rPr>
              <a:t>https://www.anses.fr/fr/system/files/RNV3P-Ra-Novembre2018.pdf</a:t>
            </a:r>
            <a:endParaRPr lang="fr-FR" sz="2000" dirty="0">
              <a:solidFill>
                <a:srgbClr val="0070C0"/>
              </a:solidFill>
            </a:endParaRPr>
          </a:p>
        </p:txBody>
      </p:sp>
      <p:pic>
        <p:nvPicPr>
          <p:cNvPr id="13314" name="Picture 2"/>
          <p:cNvPicPr>
            <a:picLocks noGrp="1" noChangeAspect="1" noChangeArrowheads="1"/>
          </p:cNvPicPr>
          <p:nvPr>
            <p:ph idx="1"/>
          </p:nvPr>
        </p:nvPicPr>
        <p:blipFill>
          <a:blip r:embed="rId3" cstate="print"/>
          <a:srcRect/>
          <a:stretch>
            <a:fillRect/>
          </a:stretch>
        </p:blipFill>
        <p:spPr bwMode="auto">
          <a:xfrm>
            <a:off x="971600" y="1556792"/>
            <a:ext cx="6794280" cy="4888643"/>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r>
              <a:rPr lang="fr-FR" smtClean="0"/>
              <a:t>Didier OTT pour LDH, AEDZRP, GRON, Méan-Penhoët</a:t>
            </a:r>
            <a:endParaRPr lang="fr-FR"/>
          </a:p>
        </p:txBody>
      </p:sp>
      <p:sp>
        <p:nvSpPr>
          <p:cNvPr id="5" name="Espace réservé du numéro de diapositive 4"/>
          <p:cNvSpPr>
            <a:spLocks noGrp="1"/>
          </p:cNvSpPr>
          <p:nvPr>
            <p:ph type="sldNum" sz="quarter" idx="12"/>
          </p:nvPr>
        </p:nvSpPr>
        <p:spPr/>
        <p:txBody>
          <a:bodyPr/>
          <a:lstStyle/>
          <a:p>
            <a:fld id="{93854E12-5641-4BFE-9FB8-6A48D92AF827}" type="slidenum">
              <a:rPr lang="fr-FR" smtClean="0"/>
              <a:pPr/>
              <a:t>22</a:t>
            </a:fld>
            <a:endParaRPr lang="fr-FR"/>
          </a:p>
        </p:txBody>
      </p:sp>
      <p:sp>
        <p:nvSpPr>
          <p:cNvPr id="6" name="Espace réservé du pied de page 5"/>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634082"/>
          </a:xfrm>
        </p:spPr>
        <p:style>
          <a:lnRef idx="2">
            <a:schemeClr val="accent2"/>
          </a:lnRef>
          <a:fillRef idx="1">
            <a:schemeClr val="lt1"/>
          </a:fillRef>
          <a:effectRef idx="0">
            <a:schemeClr val="accent2"/>
          </a:effectRef>
          <a:fontRef idx="minor">
            <a:schemeClr val="dk1"/>
          </a:fontRef>
        </p:style>
        <p:txBody>
          <a:bodyPr>
            <a:noAutofit/>
          </a:bodyPr>
          <a:lstStyle/>
          <a:p>
            <a:r>
              <a:rPr lang="fr-FR" sz="3200" dirty="0" smtClean="0"/>
              <a:t>Cancers / activités professionnelles/polluants</a:t>
            </a:r>
            <a:endParaRPr lang="fr-FR" sz="32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971599" y="957892"/>
            <a:ext cx="7537539" cy="5423436"/>
          </a:xfrm>
          <a:prstGeom prst="rect">
            <a:avLst/>
          </a:prstGeom>
          <a:noFill/>
          <a:ln w="9525">
            <a:noFill/>
            <a:miter lim="800000"/>
            <a:headEnd/>
            <a:tailEnd/>
          </a:ln>
        </p:spPr>
      </p:pic>
      <p:sp>
        <p:nvSpPr>
          <p:cNvPr id="5" name="ZoneTexte 4"/>
          <p:cNvSpPr txBox="1"/>
          <p:nvPr/>
        </p:nvSpPr>
        <p:spPr>
          <a:xfrm>
            <a:off x="1187624" y="6381328"/>
            <a:ext cx="6558655" cy="369332"/>
          </a:xfrm>
          <a:prstGeom prst="rect">
            <a:avLst/>
          </a:prstGeom>
          <a:noFill/>
        </p:spPr>
        <p:txBody>
          <a:bodyPr wrap="none" rtlCol="0">
            <a:spAutoFit/>
          </a:bodyPr>
          <a:lstStyle/>
          <a:p>
            <a:pPr algn="ctr"/>
            <a:r>
              <a:rPr lang="fr-FR" dirty="0" smtClean="0">
                <a:hlinkClick r:id="rId3"/>
              </a:rPr>
              <a:t>https://www.anses.fr/fr/system/files/RNV3P-Ra-Novembre2018.pdf</a:t>
            </a:r>
            <a:endParaRPr lang="fr-FR" dirty="0"/>
          </a:p>
        </p:txBody>
      </p:sp>
      <p:pic>
        <p:nvPicPr>
          <p:cNvPr id="1027" name="Picture 3"/>
          <p:cNvPicPr>
            <a:picLocks noChangeAspect="1" noChangeArrowheads="1"/>
          </p:cNvPicPr>
          <p:nvPr/>
        </p:nvPicPr>
        <p:blipFill>
          <a:blip r:embed="rId4" cstate="print"/>
          <a:srcRect/>
          <a:stretch>
            <a:fillRect/>
          </a:stretch>
        </p:blipFill>
        <p:spPr bwMode="auto">
          <a:xfrm>
            <a:off x="1259632" y="908720"/>
            <a:ext cx="3582342" cy="333199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1259632" y="4293096"/>
            <a:ext cx="3586381" cy="2016224"/>
          </a:xfrm>
          <a:prstGeom prst="rect">
            <a:avLst/>
          </a:prstGeom>
          <a:noFill/>
          <a:ln w="9525">
            <a:noFill/>
            <a:miter lim="800000"/>
            <a:headEnd/>
            <a:tailEnd/>
          </a:ln>
        </p:spPr>
      </p:pic>
      <p:sp>
        <p:nvSpPr>
          <p:cNvPr id="7" name="Espace réservé de la date 6"/>
          <p:cNvSpPr>
            <a:spLocks noGrp="1"/>
          </p:cNvSpPr>
          <p:nvPr>
            <p:ph type="dt" sz="half" idx="10"/>
          </p:nvPr>
        </p:nvSpPr>
        <p:spPr/>
        <p:txBody>
          <a:bodyPr/>
          <a:lstStyle/>
          <a:p>
            <a:r>
              <a:rPr lang="fr-FR" smtClean="0"/>
              <a:t>Didier OTT pour LDH, AEDZRP, GRON, Méan-Penhoët</a:t>
            </a:r>
            <a:endParaRPr lang="fr-FR"/>
          </a:p>
        </p:txBody>
      </p:sp>
      <p:sp>
        <p:nvSpPr>
          <p:cNvPr id="8" name="Espace réservé du numéro de diapositive 7"/>
          <p:cNvSpPr>
            <a:spLocks noGrp="1"/>
          </p:cNvSpPr>
          <p:nvPr>
            <p:ph type="sldNum" sz="quarter" idx="12"/>
          </p:nvPr>
        </p:nvSpPr>
        <p:spPr/>
        <p:txBody>
          <a:bodyPr/>
          <a:lstStyle/>
          <a:p>
            <a:fld id="{93854E12-5641-4BFE-9FB8-6A48D92AF827}" type="slidenum">
              <a:rPr lang="fr-FR" smtClean="0"/>
              <a:pPr/>
              <a:t>23</a:t>
            </a:fld>
            <a:endParaRPr lang="fr-FR"/>
          </a:p>
        </p:txBody>
      </p:sp>
      <p:sp>
        <p:nvSpPr>
          <p:cNvPr id="9" name="Espace réservé du pied de page 8"/>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634082"/>
          </a:xfrm>
        </p:spPr>
        <p:style>
          <a:lnRef idx="2">
            <a:schemeClr val="accent2"/>
          </a:lnRef>
          <a:fillRef idx="1">
            <a:schemeClr val="lt1"/>
          </a:fillRef>
          <a:effectRef idx="0">
            <a:schemeClr val="accent2"/>
          </a:effectRef>
          <a:fontRef idx="minor">
            <a:schemeClr val="dk1"/>
          </a:fontRef>
        </p:style>
        <p:txBody>
          <a:bodyPr>
            <a:noAutofit/>
          </a:bodyPr>
          <a:lstStyle/>
          <a:p>
            <a:r>
              <a:rPr lang="fr-FR" sz="3200" dirty="0" smtClean="0"/>
              <a:t>Cancers / activités professionnelles/polluants</a:t>
            </a:r>
            <a:endParaRPr lang="fr-FR" sz="32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971599" y="957892"/>
            <a:ext cx="7537539" cy="5423436"/>
          </a:xfrm>
          <a:prstGeom prst="rect">
            <a:avLst/>
          </a:prstGeom>
          <a:noFill/>
          <a:ln w="9525">
            <a:noFill/>
            <a:miter lim="800000"/>
            <a:headEnd/>
            <a:tailEnd/>
          </a:ln>
        </p:spPr>
      </p:pic>
      <p:sp>
        <p:nvSpPr>
          <p:cNvPr id="5" name="ZoneTexte 4"/>
          <p:cNvSpPr txBox="1"/>
          <p:nvPr/>
        </p:nvSpPr>
        <p:spPr>
          <a:xfrm>
            <a:off x="1187624" y="6381328"/>
            <a:ext cx="6558655" cy="369332"/>
          </a:xfrm>
          <a:prstGeom prst="rect">
            <a:avLst/>
          </a:prstGeom>
          <a:noFill/>
        </p:spPr>
        <p:txBody>
          <a:bodyPr wrap="none" rtlCol="0">
            <a:spAutoFit/>
          </a:bodyPr>
          <a:lstStyle/>
          <a:p>
            <a:pPr algn="ctr"/>
            <a:r>
              <a:rPr lang="fr-FR" dirty="0" smtClean="0">
                <a:hlinkClick r:id="rId3"/>
              </a:rPr>
              <a:t>https://www.anses.fr/fr/system/files/RNV3P-Ra-Novembre2018.pdf</a:t>
            </a:r>
            <a:endParaRPr lang="fr-FR" dirty="0"/>
          </a:p>
        </p:txBody>
      </p:sp>
      <p:pic>
        <p:nvPicPr>
          <p:cNvPr id="7" name="Image 6" descr="RNV3P cancer du sein.JPG"/>
          <p:cNvPicPr>
            <a:picLocks noChangeAspect="1"/>
          </p:cNvPicPr>
          <p:nvPr/>
        </p:nvPicPr>
        <p:blipFill>
          <a:blip r:embed="rId4" cstate="print"/>
          <a:stretch>
            <a:fillRect/>
          </a:stretch>
        </p:blipFill>
        <p:spPr>
          <a:xfrm>
            <a:off x="4139952" y="3356992"/>
            <a:ext cx="4181109" cy="1944216"/>
          </a:xfrm>
          <a:prstGeom prst="rect">
            <a:avLst/>
          </a:prstGeom>
        </p:spPr>
      </p:pic>
      <p:pic>
        <p:nvPicPr>
          <p:cNvPr id="8" name="Image 7" descr="RNV3P cancer colorectal.JPG"/>
          <p:cNvPicPr>
            <a:picLocks noChangeAspect="1"/>
          </p:cNvPicPr>
          <p:nvPr/>
        </p:nvPicPr>
        <p:blipFill>
          <a:blip r:embed="rId5" cstate="print"/>
          <a:stretch>
            <a:fillRect/>
          </a:stretch>
        </p:blipFill>
        <p:spPr>
          <a:xfrm>
            <a:off x="4139952" y="908720"/>
            <a:ext cx="4239060" cy="2274962"/>
          </a:xfrm>
          <a:prstGeom prst="rect">
            <a:avLst/>
          </a:prstGeom>
        </p:spPr>
      </p:pic>
      <p:pic>
        <p:nvPicPr>
          <p:cNvPr id="10" name="Image 9" descr="RNV3P hémopathie.JPG"/>
          <p:cNvPicPr>
            <a:picLocks noChangeAspect="1"/>
          </p:cNvPicPr>
          <p:nvPr/>
        </p:nvPicPr>
        <p:blipFill>
          <a:blip r:embed="rId6" cstate="print"/>
          <a:stretch>
            <a:fillRect/>
          </a:stretch>
        </p:blipFill>
        <p:spPr>
          <a:xfrm>
            <a:off x="467544" y="4005064"/>
            <a:ext cx="3583605" cy="2175123"/>
          </a:xfrm>
          <a:prstGeom prst="rect">
            <a:avLst/>
          </a:prstGeom>
        </p:spPr>
      </p:pic>
      <p:pic>
        <p:nvPicPr>
          <p:cNvPr id="3" name="Picture 2"/>
          <p:cNvPicPr>
            <a:picLocks noChangeAspect="1" noChangeArrowheads="1"/>
          </p:cNvPicPr>
          <p:nvPr/>
        </p:nvPicPr>
        <p:blipFill>
          <a:blip r:embed="rId7" cstate="print"/>
          <a:srcRect/>
          <a:stretch>
            <a:fillRect/>
          </a:stretch>
        </p:blipFill>
        <p:spPr bwMode="auto">
          <a:xfrm>
            <a:off x="467544" y="908720"/>
            <a:ext cx="3693524" cy="2952328"/>
          </a:xfrm>
          <a:prstGeom prst="rect">
            <a:avLst/>
          </a:prstGeom>
          <a:noFill/>
          <a:ln w="9525">
            <a:noFill/>
            <a:miter lim="800000"/>
            <a:headEnd/>
            <a:tailEnd/>
          </a:ln>
        </p:spPr>
      </p:pic>
      <p:sp>
        <p:nvSpPr>
          <p:cNvPr id="9" name="Espace réservé de la date 8"/>
          <p:cNvSpPr>
            <a:spLocks noGrp="1"/>
          </p:cNvSpPr>
          <p:nvPr>
            <p:ph type="dt" sz="half" idx="10"/>
          </p:nvPr>
        </p:nvSpPr>
        <p:spPr/>
        <p:txBody>
          <a:bodyPr/>
          <a:lstStyle/>
          <a:p>
            <a:r>
              <a:rPr lang="fr-FR" smtClean="0"/>
              <a:t>Didier OTT pour LDH, AEDZRP, GRON, Méan-Penhoët</a:t>
            </a:r>
            <a:endParaRPr lang="fr-FR"/>
          </a:p>
        </p:txBody>
      </p:sp>
      <p:sp>
        <p:nvSpPr>
          <p:cNvPr id="11" name="Espace réservé du numéro de diapositive 10"/>
          <p:cNvSpPr>
            <a:spLocks noGrp="1"/>
          </p:cNvSpPr>
          <p:nvPr>
            <p:ph type="sldNum" sz="quarter" idx="12"/>
          </p:nvPr>
        </p:nvSpPr>
        <p:spPr/>
        <p:txBody>
          <a:bodyPr/>
          <a:lstStyle/>
          <a:p>
            <a:fld id="{93854E12-5641-4BFE-9FB8-6A48D92AF827}" type="slidenum">
              <a:rPr lang="fr-FR" smtClean="0"/>
              <a:pPr/>
              <a:t>24</a:t>
            </a:fld>
            <a:endParaRPr lang="fr-FR"/>
          </a:p>
        </p:txBody>
      </p:sp>
      <p:sp>
        <p:nvSpPr>
          <p:cNvPr id="12" name="Espace réservé du pied de page 11"/>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r>
              <a:rPr lang="fr-FR" sz="3600" dirty="0" smtClean="0"/>
              <a:t>Quelques cancers liés à des expositions  ..</a:t>
            </a:r>
            <a:r>
              <a:rPr lang="fr-FR" dirty="0" smtClean="0"/>
              <a:t/>
            </a:r>
            <a:br>
              <a:rPr lang="fr-FR" dirty="0" smtClean="0"/>
            </a:br>
            <a:r>
              <a:rPr lang="fr-FR" sz="2200" dirty="0" smtClean="0">
                <a:solidFill>
                  <a:srgbClr val="FF0000"/>
                </a:solidFill>
              </a:rPr>
              <a:t>Fosses nasales et sinus      Broncho-pulmonaire        Colorectal     </a:t>
            </a:r>
            <a:r>
              <a:rPr lang="fr-FR" sz="2200" dirty="0" smtClean="0">
                <a:solidFill>
                  <a:schemeClr val="bg1"/>
                </a:solidFill>
              </a:rPr>
              <a:t>…   …..             </a:t>
            </a:r>
            <a:endParaRPr lang="fr-FR" dirty="0">
              <a:solidFill>
                <a:schemeClr val="bg1"/>
              </a:solidFill>
            </a:endParaRPr>
          </a:p>
        </p:txBody>
      </p:sp>
      <p:pic>
        <p:nvPicPr>
          <p:cNvPr id="1026" name="Picture 2" descr="C:\Données\didier\__2018\_pollution pdl\Clinique de l'estuaire 2024-09-30\Nickel - RNV3P cancer fosses nasales et sinus.jpg"/>
          <p:cNvPicPr>
            <a:picLocks noChangeAspect="1" noChangeArrowheads="1"/>
          </p:cNvPicPr>
          <p:nvPr/>
        </p:nvPicPr>
        <p:blipFill>
          <a:blip r:embed="rId2" cstate="print"/>
          <a:srcRect/>
          <a:stretch>
            <a:fillRect/>
          </a:stretch>
        </p:blipFill>
        <p:spPr bwMode="auto">
          <a:xfrm>
            <a:off x="323528" y="1700808"/>
            <a:ext cx="2819974" cy="3416995"/>
          </a:xfrm>
          <a:prstGeom prst="rect">
            <a:avLst/>
          </a:prstGeom>
          <a:noFill/>
        </p:spPr>
      </p:pic>
      <p:pic>
        <p:nvPicPr>
          <p:cNvPr id="1027" name="Picture 3" descr="C:\Données\didier\__2018\_pollution pdl\Clinique de l'estuaire 2024-09-30\Arsenic - RNV3P cancer broncho-pulmonaire.jpg"/>
          <p:cNvPicPr>
            <a:picLocks noChangeAspect="1" noChangeArrowheads="1"/>
          </p:cNvPicPr>
          <p:nvPr/>
        </p:nvPicPr>
        <p:blipFill>
          <a:blip r:embed="rId3" cstate="print"/>
          <a:srcRect/>
          <a:stretch>
            <a:fillRect/>
          </a:stretch>
        </p:blipFill>
        <p:spPr bwMode="auto">
          <a:xfrm>
            <a:off x="3131840" y="1700808"/>
            <a:ext cx="2821637" cy="4392488"/>
          </a:xfrm>
          <a:prstGeom prst="rect">
            <a:avLst/>
          </a:prstGeom>
          <a:noFill/>
        </p:spPr>
      </p:pic>
      <p:pic>
        <p:nvPicPr>
          <p:cNvPr id="1029" name="Picture 5" descr="C:\Données\didier\__2018\_pollution pdl\Clinique de l'estuaire 2024-09-30\COV - RNV3P cancer colorectal.jpg"/>
          <p:cNvPicPr>
            <a:picLocks noChangeAspect="1" noChangeArrowheads="1"/>
          </p:cNvPicPr>
          <p:nvPr/>
        </p:nvPicPr>
        <p:blipFill>
          <a:blip r:embed="rId4" cstate="print"/>
          <a:srcRect/>
          <a:stretch>
            <a:fillRect/>
          </a:stretch>
        </p:blipFill>
        <p:spPr bwMode="auto">
          <a:xfrm>
            <a:off x="5940152" y="1700808"/>
            <a:ext cx="2808312" cy="3333405"/>
          </a:xfrm>
          <a:prstGeom prst="rect">
            <a:avLst/>
          </a:prstGeom>
          <a:noFill/>
        </p:spPr>
      </p:pic>
      <p:sp>
        <p:nvSpPr>
          <p:cNvPr id="12" name="ZoneTexte 11"/>
          <p:cNvSpPr txBox="1"/>
          <p:nvPr/>
        </p:nvSpPr>
        <p:spPr>
          <a:xfrm>
            <a:off x="2051720" y="6596390"/>
            <a:ext cx="5400600" cy="261610"/>
          </a:xfrm>
          <a:prstGeom prst="rect">
            <a:avLst/>
          </a:prstGeom>
          <a:noFill/>
        </p:spPr>
        <p:txBody>
          <a:bodyPr wrap="square" rtlCol="0">
            <a:spAutoFit/>
          </a:bodyPr>
          <a:lstStyle/>
          <a:p>
            <a:pPr algn="ctr"/>
            <a:r>
              <a:rPr lang="fr-FR" sz="1100" dirty="0" smtClean="0"/>
              <a:t>https://www.anses.fr/fr/system/files/RNV3P-Ra-Novembre2018.pdf</a:t>
            </a:r>
            <a:endParaRPr lang="fr-FR" sz="1100" dirty="0"/>
          </a:p>
        </p:txBody>
      </p:sp>
      <p:pic>
        <p:nvPicPr>
          <p:cNvPr id="1031" name="Picture 7"/>
          <p:cNvPicPr>
            <a:picLocks noChangeAspect="1" noChangeArrowheads="1"/>
          </p:cNvPicPr>
          <p:nvPr/>
        </p:nvPicPr>
        <p:blipFill>
          <a:blip r:embed="rId5" cstate="print"/>
          <a:srcRect/>
          <a:stretch>
            <a:fillRect/>
          </a:stretch>
        </p:blipFill>
        <p:spPr bwMode="auto">
          <a:xfrm>
            <a:off x="7631832" y="5340723"/>
            <a:ext cx="1512168" cy="1517277"/>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a:stretch>
            <a:fillRect/>
          </a:stretch>
        </p:blipFill>
        <p:spPr bwMode="auto">
          <a:xfrm>
            <a:off x="0" y="5573904"/>
            <a:ext cx="1907704" cy="1284096"/>
          </a:xfrm>
          <a:prstGeom prst="rect">
            <a:avLst/>
          </a:prstGeom>
          <a:noFill/>
          <a:ln w="9525">
            <a:noFill/>
            <a:miter lim="800000"/>
            <a:headEnd/>
            <a:tailEnd/>
          </a:ln>
        </p:spPr>
      </p:pic>
      <p:sp>
        <p:nvSpPr>
          <p:cNvPr id="16" name="ZoneTexte 15"/>
          <p:cNvSpPr txBox="1"/>
          <p:nvPr/>
        </p:nvSpPr>
        <p:spPr>
          <a:xfrm>
            <a:off x="3059832" y="6381328"/>
            <a:ext cx="3960440" cy="261610"/>
          </a:xfrm>
          <a:prstGeom prst="rect">
            <a:avLst/>
          </a:prstGeom>
          <a:noFill/>
        </p:spPr>
        <p:txBody>
          <a:bodyPr wrap="square" rtlCol="0">
            <a:spAutoFit/>
          </a:bodyPr>
          <a:lstStyle/>
          <a:p>
            <a:r>
              <a:rPr lang="fr-FR" sz="1100" dirty="0" smtClean="0"/>
              <a:t>https://data.airpl.org/dataset/inventaires/region/2021</a:t>
            </a:r>
            <a:endParaRPr lang="fr-FR" sz="1100" dirty="0"/>
          </a:p>
        </p:txBody>
      </p:sp>
      <p:sp>
        <p:nvSpPr>
          <p:cNvPr id="10" name="Espace réservé de la date 9"/>
          <p:cNvSpPr>
            <a:spLocks noGrp="1"/>
          </p:cNvSpPr>
          <p:nvPr>
            <p:ph type="dt" sz="half" idx="10"/>
          </p:nvPr>
        </p:nvSpPr>
        <p:spPr/>
        <p:txBody>
          <a:bodyPr/>
          <a:lstStyle/>
          <a:p>
            <a:r>
              <a:rPr lang="fr-FR" smtClean="0"/>
              <a:t>Didier OTT pour LDH, AEDZRP, GRON, Méan-Penhoët</a:t>
            </a:r>
            <a:endParaRPr lang="fr-FR"/>
          </a:p>
        </p:txBody>
      </p:sp>
      <p:sp>
        <p:nvSpPr>
          <p:cNvPr id="11" name="Espace réservé du numéro de diapositive 10"/>
          <p:cNvSpPr>
            <a:spLocks noGrp="1"/>
          </p:cNvSpPr>
          <p:nvPr>
            <p:ph type="sldNum" sz="quarter" idx="12"/>
          </p:nvPr>
        </p:nvSpPr>
        <p:spPr/>
        <p:txBody>
          <a:bodyPr/>
          <a:lstStyle/>
          <a:p>
            <a:fld id="{93854E12-5641-4BFE-9FB8-6A48D92AF827}" type="slidenum">
              <a:rPr lang="fr-FR" smtClean="0"/>
              <a:pPr/>
              <a:t>25</a:t>
            </a:fld>
            <a:endParaRPr lang="fr-FR"/>
          </a:p>
        </p:txBody>
      </p:sp>
      <p:sp>
        <p:nvSpPr>
          <p:cNvPr id="13" name="Espace réservé du pied de page 12"/>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style>
          <a:lnRef idx="2">
            <a:schemeClr val="dk1"/>
          </a:lnRef>
          <a:fillRef idx="1">
            <a:schemeClr val="lt1"/>
          </a:fillRef>
          <a:effectRef idx="0">
            <a:schemeClr val="dk1"/>
          </a:effectRef>
          <a:fontRef idx="minor">
            <a:schemeClr val="dk1"/>
          </a:fontRef>
        </p:style>
        <p:txBody>
          <a:bodyPr>
            <a:normAutofit fontScale="90000"/>
          </a:bodyPr>
          <a:lstStyle/>
          <a:p>
            <a:r>
              <a:rPr lang="fr-FR" sz="3600" dirty="0" smtClean="0"/>
              <a:t>Plan de surveillance environnementale – </a:t>
            </a:r>
            <a:r>
              <a:rPr lang="fr-FR" sz="3600" dirty="0" err="1" smtClean="0"/>
              <a:t>CdA</a:t>
            </a:r>
            <a:r>
              <a:rPr lang="fr-FR" dirty="0" smtClean="0"/>
              <a:t/>
            </a:r>
            <a:br>
              <a:rPr lang="fr-FR" dirty="0" smtClean="0"/>
            </a:br>
            <a:r>
              <a:rPr lang="fr-FR" sz="2700" dirty="0" smtClean="0"/>
              <a:t>à partir de 2026</a:t>
            </a:r>
            <a:endParaRPr lang="fr-FR" dirty="0"/>
          </a:p>
        </p:txBody>
      </p:sp>
      <p:pic>
        <p:nvPicPr>
          <p:cNvPr id="1026" name="Picture 2"/>
          <p:cNvPicPr>
            <a:picLocks noGrp="1" noChangeAspect="1" noChangeArrowheads="1"/>
          </p:cNvPicPr>
          <p:nvPr>
            <p:ph sz="half" idx="1"/>
          </p:nvPr>
        </p:nvPicPr>
        <p:blipFill>
          <a:blip r:embed="rId2" cstate="print"/>
          <a:srcRect/>
          <a:stretch>
            <a:fillRect/>
          </a:stretch>
        </p:blipFill>
        <p:spPr bwMode="auto">
          <a:xfrm>
            <a:off x="-1" y="1556792"/>
            <a:ext cx="4682549" cy="4032448"/>
          </a:xfrm>
          <a:prstGeom prst="rect">
            <a:avLst/>
          </a:prstGeom>
          <a:noFill/>
          <a:ln w="9525">
            <a:noFill/>
            <a:miter lim="800000"/>
            <a:headEnd/>
            <a:tailEnd/>
          </a:ln>
        </p:spPr>
      </p:pic>
      <p:pic>
        <p:nvPicPr>
          <p:cNvPr id="1028" name="Picture 4"/>
          <p:cNvPicPr>
            <a:picLocks noGrp="1" noChangeAspect="1" noChangeArrowheads="1"/>
          </p:cNvPicPr>
          <p:nvPr>
            <p:ph sz="half" idx="2"/>
          </p:nvPr>
        </p:nvPicPr>
        <p:blipFill>
          <a:blip r:embed="rId3" cstate="print"/>
          <a:srcRect/>
          <a:stretch>
            <a:fillRect/>
          </a:stretch>
        </p:blipFill>
        <p:spPr bwMode="auto">
          <a:xfrm>
            <a:off x="3275856" y="2276872"/>
            <a:ext cx="5454853" cy="1656184"/>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4644008" y="4481736"/>
            <a:ext cx="4252449" cy="2376264"/>
          </a:xfrm>
          <a:prstGeom prst="rect">
            <a:avLst/>
          </a:prstGeom>
          <a:noFill/>
          <a:ln w="9525">
            <a:noFill/>
            <a:miter lim="800000"/>
            <a:headEnd/>
            <a:tailEnd/>
          </a:ln>
        </p:spPr>
      </p:pic>
      <p:sp>
        <p:nvSpPr>
          <p:cNvPr id="10" name="ZoneTexte 9"/>
          <p:cNvSpPr txBox="1"/>
          <p:nvPr/>
        </p:nvSpPr>
        <p:spPr>
          <a:xfrm>
            <a:off x="5220072" y="1628800"/>
            <a:ext cx="2952328"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dirty="0" smtClean="0"/>
              <a:t>Mesures    / Air  - « hors » site</a:t>
            </a:r>
            <a:endParaRPr lang="fr-FR" dirty="0"/>
          </a:p>
        </p:txBody>
      </p:sp>
      <p:sp>
        <p:nvSpPr>
          <p:cNvPr id="11" name="ZoneTexte 10"/>
          <p:cNvSpPr txBox="1"/>
          <p:nvPr/>
        </p:nvSpPr>
        <p:spPr>
          <a:xfrm>
            <a:off x="5076056" y="4077072"/>
            <a:ext cx="3797899"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fr-FR" dirty="0" smtClean="0"/>
              <a:t>Mesures    / eaux souterraines sur site </a:t>
            </a:r>
            <a:endParaRPr lang="fr-FR" dirty="0"/>
          </a:p>
        </p:txBody>
      </p:sp>
      <p:sp>
        <p:nvSpPr>
          <p:cNvPr id="13" name="Espace réservé de la date 12"/>
          <p:cNvSpPr>
            <a:spLocks noGrp="1"/>
          </p:cNvSpPr>
          <p:nvPr>
            <p:ph type="dt" sz="half" idx="10"/>
          </p:nvPr>
        </p:nvSpPr>
        <p:spPr/>
        <p:txBody>
          <a:bodyPr/>
          <a:lstStyle/>
          <a:p>
            <a:r>
              <a:rPr lang="fr-FR" smtClean="0"/>
              <a:t>Didier OTT pour LDH, AEDZRP, GRON, Méan-Penhoët</a:t>
            </a:r>
            <a:endParaRPr lang="fr-FR"/>
          </a:p>
        </p:txBody>
      </p:sp>
      <p:sp>
        <p:nvSpPr>
          <p:cNvPr id="14" name="Espace réservé du numéro de diapositive 13"/>
          <p:cNvSpPr>
            <a:spLocks noGrp="1"/>
          </p:cNvSpPr>
          <p:nvPr>
            <p:ph type="sldNum" sz="quarter" idx="12"/>
          </p:nvPr>
        </p:nvSpPr>
        <p:spPr/>
        <p:txBody>
          <a:bodyPr/>
          <a:lstStyle/>
          <a:p>
            <a:fld id="{93854E12-5641-4BFE-9FB8-6A48D92AF827}" type="slidenum">
              <a:rPr lang="fr-FR" smtClean="0"/>
              <a:pPr/>
              <a:t>26</a:t>
            </a:fld>
            <a:endParaRPr lang="fr-FR"/>
          </a:p>
        </p:txBody>
      </p:sp>
      <p:sp>
        <p:nvSpPr>
          <p:cNvPr id="15" name="Espace réservé du pied de page 14"/>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16632"/>
            <a:ext cx="8964488" cy="1224136"/>
          </a:xfrm>
        </p:spPr>
        <p:style>
          <a:lnRef idx="2">
            <a:schemeClr val="dk1"/>
          </a:lnRef>
          <a:fillRef idx="1">
            <a:schemeClr val="lt1"/>
          </a:fillRef>
          <a:effectRef idx="0">
            <a:schemeClr val="dk1"/>
          </a:effectRef>
          <a:fontRef idx="minor">
            <a:schemeClr val="dk1"/>
          </a:fontRef>
        </p:style>
        <p:txBody>
          <a:bodyPr>
            <a:normAutofit fontScale="90000"/>
          </a:bodyPr>
          <a:lstStyle/>
          <a:p>
            <a:r>
              <a:rPr lang="fr-FR" sz="3600" dirty="0" smtClean="0"/>
              <a:t>Saint-Nazaire, bassin industriel,  où les habitants aimeraient vivre </a:t>
            </a:r>
            <a:r>
              <a:rPr lang="fr-FR" sz="4000" dirty="0" smtClean="0">
                <a:solidFill>
                  <a:srgbClr val="00B050"/>
                </a:solidFill>
              </a:rPr>
              <a:t>plus longtemps</a:t>
            </a:r>
            <a:endParaRPr lang="fr-FR" dirty="0">
              <a:solidFill>
                <a:srgbClr val="00B050"/>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1547664" y="1376959"/>
            <a:ext cx="6034617" cy="4525963"/>
          </a:xfrm>
          <a:prstGeom prst="rect">
            <a:avLst/>
          </a:prstGeom>
          <a:noFill/>
          <a:ln w="9525">
            <a:noFill/>
            <a:miter lim="800000"/>
            <a:headEnd/>
            <a:tailEnd/>
          </a:ln>
        </p:spPr>
      </p:pic>
      <p:sp>
        <p:nvSpPr>
          <p:cNvPr id="5" name="ZoneTexte 4"/>
          <p:cNvSpPr txBox="1"/>
          <p:nvPr/>
        </p:nvSpPr>
        <p:spPr>
          <a:xfrm>
            <a:off x="693758" y="5934670"/>
            <a:ext cx="7941598" cy="86177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fr-FR" dirty="0" smtClean="0"/>
              <a:t>Des émissions importantes de polluants cancérigènes mal mesurées, peu étudiées,</a:t>
            </a:r>
            <a:br>
              <a:rPr lang="fr-FR" dirty="0" smtClean="0"/>
            </a:br>
            <a:r>
              <a:rPr lang="fr-FR" dirty="0" smtClean="0"/>
              <a:t>et une surmortalité prématurée avant  65ans : hommes +43%, femmes +11% !</a:t>
            </a:r>
            <a:br>
              <a:rPr lang="fr-FR" dirty="0" smtClean="0"/>
            </a:br>
            <a:r>
              <a:rPr lang="fr-FR" sz="1200" dirty="0" smtClean="0"/>
              <a:t>Et preuve a été faite qu’elle n’est pas due à l’alcool ou au tabac.</a:t>
            </a:r>
            <a:endParaRPr lang="fr-FR" dirty="0"/>
          </a:p>
        </p:txBody>
      </p:sp>
      <p:sp>
        <p:nvSpPr>
          <p:cNvPr id="6" name="ZoneTexte 5"/>
          <p:cNvSpPr txBox="1"/>
          <p:nvPr/>
        </p:nvSpPr>
        <p:spPr>
          <a:xfrm rot="-1500000">
            <a:off x="1414751" y="3553286"/>
            <a:ext cx="6344109"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fr-FR" sz="2400" dirty="0" smtClean="0">
                <a:solidFill>
                  <a:srgbClr val="FFFF00"/>
                </a:solidFill>
              </a:rPr>
              <a:t>A quand </a:t>
            </a:r>
            <a:r>
              <a:rPr lang="fr-FR" sz="2800" dirty="0" smtClean="0">
                <a:solidFill>
                  <a:srgbClr val="FFFF00"/>
                </a:solidFill>
              </a:rPr>
              <a:t>une </a:t>
            </a:r>
            <a:r>
              <a:rPr lang="fr-FR" sz="3200" b="1" dirty="0" smtClean="0">
                <a:solidFill>
                  <a:srgbClr val="FFFF00"/>
                </a:solidFill>
              </a:rPr>
              <a:t>industrie propre</a:t>
            </a:r>
            <a:r>
              <a:rPr lang="fr-FR" sz="2800" b="1" dirty="0" smtClean="0">
                <a:solidFill>
                  <a:srgbClr val="FFFF00"/>
                </a:solidFill>
              </a:rPr>
              <a:t> </a:t>
            </a:r>
            <a:r>
              <a:rPr lang="fr-FR" sz="2400" b="1" dirty="0" smtClean="0">
                <a:solidFill>
                  <a:srgbClr val="FFFF00"/>
                </a:solidFill>
              </a:rPr>
              <a:t>qui</a:t>
            </a:r>
            <a:r>
              <a:rPr lang="fr-FR" sz="2400" dirty="0" smtClean="0">
                <a:solidFill>
                  <a:srgbClr val="FFFF00"/>
                </a:solidFill>
              </a:rPr>
              <a:t/>
            </a:r>
            <a:br>
              <a:rPr lang="fr-FR" sz="2400" dirty="0" smtClean="0">
                <a:solidFill>
                  <a:srgbClr val="FFFF00"/>
                </a:solidFill>
              </a:rPr>
            </a:br>
            <a:r>
              <a:rPr lang="fr-FR" sz="2400" dirty="0" smtClean="0">
                <a:solidFill>
                  <a:srgbClr val="FFFF00"/>
                </a:solidFill>
              </a:rPr>
              <a:t> ne </a:t>
            </a:r>
            <a:r>
              <a:rPr lang="fr-FR" sz="2800" b="1" dirty="0" smtClean="0">
                <a:solidFill>
                  <a:srgbClr val="FF0000"/>
                </a:solidFill>
              </a:rPr>
              <a:t>dégrade ni l’environnement </a:t>
            </a:r>
            <a:r>
              <a:rPr lang="fr-FR" sz="2800" dirty="0" smtClean="0">
                <a:solidFill>
                  <a:srgbClr val="FF0000"/>
                </a:solidFill>
              </a:rPr>
              <a:t>ni </a:t>
            </a:r>
            <a:r>
              <a:rPr lang="fr-FR" sz="2800" b="1" dirty="0" smtClean="0">
                <a:solidFill>
                  <a:srgbClr val="FF0000"/>
                </a:solidFill>
              </a:rPr>
              <a:t>la santé</a:t>
            </a:r>
            <a:endParaRPr lang="fr-FR" sz="2800" b="1" dirty="0">
              <a:solidFill>
                <a:srgbClr val="FF0000"/>
              </a:solidFill>
            </a:endParaRPr>
          </a:p>
        </p:txBody>
      </p:sp>
      <p:sp>
        <p:nvSpPr>
          <p:cNvPr id="7" name="Espace réservé de la date 6"/>
          <p:cNvSpPr>
            <a:spLocks noGrp="1"/>
          </p:cNvSpPr>
          <p:nvPr>
            <p:ph type="dt" sz="half" idx="10"/>
          </p:nvPr>
        </p:nvSpPr>
        <p:spPr/>
        <p:txBody>
          <a:bodyPr/>
          <a:lstStyle/>
          <a:p>
            <a:r>
              <a:rPr lang="fr-FR" smtClean="0"/>
              <a:t>Didier OTT pour LDH, AEDZRP, GRON, Méan-Penhoët</a:t>
            </a:r>
            <a:endParaRPr lang="fr-FR"/>
          </a:p>
        </p:txBody>
      </p:sp>
      <p:sp>
        <p:nvSpPr>
          <p:cNvPr id="8" name="Espace réservé du numéro de diapositive 7"/>
          <p:cNvSpPr>
            <a:spLocks noGrp="1"/>
          </p:cNvSpPr>
          <p:nvPr>
            <p:ph type="sldNum" sz="quarter" idx="12"/>
          </p:nvPr>
        </p:nvSpPr>
        <p:spPr/>
        <p:txBody>
          <a:bodyPr/>
          <a:lstStyle/>
          <a:p>
            <a:fld id="{93854E12-5641-4BFE-9FB8-6A48D92AF827}" type="slidenum">
              <a:rPr lang="fr-FR" smtClean="0"/>
              <a:pPr/>
              <a:t>27</a:t>
            </a:fld>
            <a:endParaRPr lang="fr-FR"/>
          </a:p>
        </p:txBody>
      </p:sp>
      <p:sp>
        <p:nvSpPr>
          <p:cNvPr id="9" name="Espace réservé du pied de page 8"/>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Autofit/>
          </a:bodyPr>
          <a:lstStyle/>
          <a:p>
            <a:r>
              <a:rPr lang="fr-FR" sz="2400" dirty="0" smtClean="0">
                <a:solidFill>
                  <a:srgbClr val="FF0000"/>
                </a:solidFill>
              </a:rPr>
              <a:t>Une grande entreprise française soucieuse de sa responsabilité sociétale et environnementale (RSE) ne devrait pas faire ça : </a:t>
            </a:r>
            <a:endParaRPr lang="fr-FR" sz="2400" dirty="0">
              <a:solidFill>
                <a:srgbClr val="FF0000"/>
              </a:solidFill>
            </a:endParaRPr>
          </a:p>
        </p:txBody>
      </p:sp>
      <p:sp>
        <p:nvSpPr>
          <p:cNvPr id="3" name="Espace réservé du contenu 2"/>
          <p:cNvSpPr>
            <a:spLocks noGrp="1"/>
          </p:cNvSpPr>
          <p:nvPr>
            <p:ph sz="half" idx="1"/>
          </p:nvPr>
        </p:nvSpPr>
        <p:spPr>
          <a:xfrm>
            <a:off x="251520" y="1600200"/>
            <a:ext cx="4244280" cy="5069160"/>
          </a:xfrm>
        </p:spPr>
        <p:style>
          <a:lnRef idx="2">
            <a:schemeClr val="accent1"/>
          </a:lnRef>
          <a:fillRef idx="1">
            <a:schemeClr val="lt1"/>
          </a:fillRef>
          <a:effectRef idx="0">
            <a:schemeClr val="accent1"/>
          </a:effectRef>
          <a:fontRef idx="minor">
            <a:schemeClr val="dk1"/>
          </a:fontRef>
        </p:style>
        <p:txBody>
          <a:bodyPr>
            <a:normAutofit fontScale="32500" lnSpcReduction="20000"/>
          </a:bodyPr>
          <a:lstStyle/>
          <a:p>
            <a:r>
              <a:rPr lang="fr-FR" sz="6200" b="1" dirty="0" smtClean="0">
                <a:solidFill>
                  <a:srgbClr val="0070C0"/>
                </a:solidFill>
              </a:rPr>
              <a:t>Structures Avions</a:t>
            </a:r>
            <a:endParaRPr lang="fr-FR" sz="4400" dirty="0" smtClean="0"/>
          </a:p>
          <a:p>
            <a:pPr>
              <a:buNone/>
            </a:pPr>
            <a:r>
              <a:rPr lang="fr-FR" sz="6200" dirty="0" smtClean="0"/>
              <a:t>Ne pas exiger de son prestataire APAVE de corriger les multiples erreurs du rapport  de mesures de Cr VI dans les rejets atmosphériques de 2023 alors qu’il en est informé depuis fin juillet 2024 et par une inspection de janvier 2025.</a:t>
            </a:r>
          </a:p>
          <a:p>
            <a:pPr>
              <a:buNone/>
            </a:pPr>
            <a:endParaRPr lang="fr-FR" sz="6200" dirty="0" smtClean="0"/>
          </a:p>
          <a:p>
            <a:pPr>
              <a:buNone/>
            </a:pPr>
            <a:r>
              <a:rPr lang="fr-FR" sz="6200" dirty="0" smtClean="0"/>
              <a:t>Non prise en compte systématique de la forme gazeuse du Cr VI et de tous les rejets =&gt; sous estimation probable des émissions </a:t>
            </a:r>
          </a:p>
          <a:p>
            <a:pPr>
              <a:buNone/>
            </a:pPr>
            <a:endParaRPr lang="fr-FR" sz="6200" dirty="0" smtClean="0"/>
          </a:p>
          <a:p>
            <a:pPr>
              <a:buNone/>
            </a:pPr>
            <a:r>
              <a:rPr lang="fr-FR" sz="6200" dirty="0" smtClean="0"/>
              <a:t>Ne pas respecter la filtration à 99% exigée par l’autorisation REACH et oser dire que cela va prendre plusieurs années pour faire des mesures !</a:t>
            </a:r>
            <a:endParaRPr lang="fr-FR" sz="7400" dirty="0"/>
          </a:p>
        </p:txBody>
      </p:sp>
      <p:sp>
        <p:nvSpPr>
          <p:cNvPr id="4" name="Espace réservé du contenu 3"/>
          <p:cNvSpPr>
            <a:spLocks noGrp="1"/>
          </p:cNvSpPr>
          <p:nvPr>
            <p:ph sz="half" idx="2"/>
          </p:nvPr>
        </p:nvSpPr>
        <p:spPr>
          <a:xfrm>
            <a:off x="4648200" y="1600200"/>
            <a:ext cx="4244280" cy="5069160"/>
          </a:xfrm>
        </p:spPr>
        <p:style>
          <a:lnRef idx="2">
            <a:schemeClr val="accent1"/>
          </a:lnRef>
          <a:fillRef idx="1">
            <a:schemeClr val="lt1"/>
          </a:fillRef>
          <a:effectRef idx="0">
            <a:schemeClr val="accent1"/>
          </a:effectRef>
          <a:fontRef idx="minor">
            <a:schemeClr val="dk1"/>
          </a:fontRef>
        </p:style>
        <p:txBody>
          <a:bodyPr>
            <a:normAutofit fontScale="32500" lnSpcReduction="20000"/>
          </a:bodyPr>
          <a:lstStyle/>
          <a:p>
            <a:r>
              <a:rPr lang="fr-FR" sz="6200" b="1" dirty="0" smtClean="0">
                <a:solidFill>
                  <a:srgbClr val="0070C0"/>
                </a:solidFill>
              </a:rPr>
              <a:t>Construction Navale</a:t>
            </a:r>
          </a:p>
          <a:p>
            <a:pPr>
              <a:buNone/>
            </a:pPr>
            <a:r>
              <a:rPr lang="fr-FR" sz="6200" dirty="0" smtClean="0"/>
              <a:t>Répondre partiellement à un Arrêté Préfectoral en sous-estimant les émissions de polluants dans l’air devant alimenter une étude de risque sanitaire, ce qui oblige la DREAL de demander des compléments, ce qui permet à l’exploitant de demander des délais supplémentaires </a:t>
            </a:r>
          </a:p>
          <a:p>
            <a:pPr>
              <a:buNone/>
            </a:pPr>
            <a:endParaRPr lang="fr-FR" sz="5500" dirty="0" smtClean="0"/>
          </a:p>
          <a:p>
            <a:pPr>
              <a:buFont typeface="Symbol"/>
              <a:buChar char="Þ"/>
            </a:pPr>
            <a:r>
              <a:rPr lang="fr-FR" sz="5500" dirty="0" smtClean="0"/>
              <a:t>Méconnaissance des vraies émissions, et des risques</a:t>
            </a:r>
          </a:p>
          <a:p>
            <a:pPr>
              <a:buFont typeface="Symbol"/>
              <a:buChar char="Þ"/>
            </a:pPr>
            <a:r>
              <a:rPr lang="fr-FR" sz="5500" dirty="0" smtClean="0"/>
              <a:t>Retard de 7 mois dans la mise en œuvre d’un plan de surveillance environnementale et des pollutions respirées </a:t>
            </a:r>
          </a:p>
          <a:p>
            <a:pPr algn="ctr">
              <a:buNone/>
            </a:pPr>
            <a:r>
              <a:rPr lang="fr-FR" sz="5500" b="1" dirty="0" smtClean="0"/>
              <a:t> Du « YARA  à la Française » </a:t>
            </a:r>
          </a:p>
          <a:p>
            <a:pPr algn="ctr">
              <a:buNone/>
            </a:pPr>
            <a:r>
              <a:rPr lang="fr-FR" sz="5500" b="1" dirty="0" smtClean="0"/>
              <a:t>avec le soutien implicite de l’Etat</a:t>
            </a:r>
            <a:endParaRPr lang="fr-FR" sz="5500" b="1" dirty="0"/>
          </a:p>
        </p:txBody>
      </p:sp>
      <p:sp>
        <p:nvSpPr>
          <p:cNvPr id="5" name="Espace réservé de la date 4"/>
          <p:cNvSpPr>
            <a:spLocks noGrp="1"/>
          </p:cNvSpPr>
          <p:nvPr>
            <p:ph type="dt" sz="half" idx="10"/>
          </p:nvPr>
        </p:nvSpPr>
        <p:spPr/>
        <p:txBody>
          <a:bodyPr/>
          <a:lstStyle/>
          <a:p>
            <a:r>
              <a:rPr lang="fr-FR" smtClean="0"/>
              <a:t>Didier OTT pour LDH, AEDZRP, GRON, Méan-Penhoët</a:t>
            </a:r>
            <a:endParaRPr lang="fr-FR"/>
          </a:p>
        </p:txBody>
      </p:sp>
      <p:sp>
        <p:nvSpPr>
          <p:cNvPr id="6" name="Espace réservé du numéro de diapositive 5"/>
          <p:cNvSpPr>
            <a:spLocks noGrp="1"/>
          </p:cNvSpPr>
          <p:nvPr>
            <p:ph type="sldNum" sz="quarter" idx="12"/>
          </p:nvPr>
        </p:nvSpPr>
        <p:spPr/>
        <p:txBody>
          <a:bodyPr/>
          <a:lstStyle/>
          <a:p>
            <a:fld id="{93854E12-5641-4BFE-9FB8-6A48D92AF827}" type="slidenum">
              <a:rPr lang="fr-FR" smtClean="0"/>
              <a:pPr/>
              <a:t>28</a:t>
            </a:fld>
            <a:endParaRPr lang="fr-FR"/>
          </a:p>
        </p:txBody>
      </p:sp>
      <p:sp>
        <p:nvSpPr>
          <p:cNvPr id="7" name="Espace réservé du pied de page 6"/>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fr-FR" dirty="0" smtClean="0"/>
              <a:t>Prévention – Capitalisation 	</a:t>
            </a:r>
            <a:endParaRPr lang="fr-FR" dirty="0"/>
          </a:p>
        </p:txBody>
      </p:sp>
      <p:sp>
        <p:nvSpPr>
          <p:cNvPr id="3" name="Espace réservé du contenu 2"/>
          <p:cNvSpPr>
            <a:spLocks noGrp="1"/>
          </p:cNvSpPr>
          <p:nvPr>
            <p:ph sz="half" idx="1"/>
          </p:nvPr>
        </p:nvSpPr>
        <p:spPr>
          <a:xfrm>
            <a:off x="457200" y="1600200"/>
            <a:ext cx="4038600" cy="4709120"/>
          </a:xfrm>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r>
              <a:rPr lang="fr-FR" dirty="0" smtClean="0"/>
              <a:t>Arrêter l’Omerta .. </a:t>
            </a:r>
            <a:r>
              <a:rPr lang="fr-FR" b="1" dirty="0" smtClean="0"/>
              <a:t>Mesurer .</a:t>
            </a:r>
            <a:br>
              <a:rPr lang="fr-FR" b="1" dirty="0" smtClean="0"/>
            </a:br>
            <a:r>
              <a:rPr lang="fr-FR" b="1" dirty="0" smtClean="0"/>
              <a:t>avec des Plans de surveillance Environnementale en continu.</a:t>
            </a:r>
          </a:p>
          <a:p>
            <a:r>
              <a:rPr lang="fr-FR" dirty="0" smtClean="0"/>
              <a:t>Mettre en place des CSS Commissions de Suivi de Site (pas seulement les SEVESO)</a:t>
            </a:r>
          </a:p>
          <a:p>
            <a:r>
              <a:rPr lang="fr-FR" b="1" dirty="0" smtClean="0"/>
              <a:t>Réduire</a:t>
            </a:r>
            <a:r>
              <a:rPr lang="fr-FR" dirty="0" smtClean="0"/>
              <a:t> les émissions (techniques, filtration)</a:t>
            </a:r>
          </a:p>
          <a:p>
            <a:r>
              <a:rPr lang="fr-FR" dirty="0" smtClean="0"/>
              <a:t>Renforcer la </a:t>
            </a:r>
            <a:r>
              <a:rPr lang="fr-FR" b="1" dirty="0" smtClean="0"/>
              <a:t>protection</a:t>
            </a:r>
            <a:r>
              <a:rPr lang="fr-FR" dirty="0" smtClean="0"/>
              <a:t> des employés et  les </a:t>
            </a:r>
            <a:r>
              <a:rPr lang="fr-FR" b="1" dirty="0" smtClean="0"/>
              <a:t>suivis biologiques et examens périodiques</a:t>
            </a:r>
          </a:p>
          <a:p>
            <a:r>
              <a:rPr lang="fr-FR" b="1" dirty="0" smtClean="0"/>
              <a:t>Urbanisme</a:t>
            </a:r>
            <a:r>
              <a:rPr lang="fr-FR" dirty="0" smtClean="0"/>
              <a:t>  – Immeubles </a:t>
            </a:r>
          </a:p>
          <a:p>
            <a:pPr lvl="1"/>
            <a:r>
              <a:rPr lang="fr-FR" b="1" dirty="0" smtClean="0"/>
              <a:t>Localisation</a:t>
            </a:r>
            <a:r>
              <a:rPr lang="fr-FR" dirty="0" smtClean="0"/>
              <a:t> des squares, sports,.. </a:t>
            </a:r>
          </a:p>
          <a:p>
            <a:pPr lvl="1"/>
            <a:r>
              <a:rPr lang="fr-FR" b="1" dirty="0" smtClean="0"/>
              <a:t>Filtration</a:t>
            </a:r>
            <a:r>
              <a:rPr lang="fr-FR" dirty="0" smtClean="0"/>
              <a:t> de l’air (écoles, ..)</a:t>
            </a:r>
          </a:p>
        </p:txBody>
      </p:sp>
      <p:sp>
        <p:nvSpPr>
          <p:cNvPr id="4" name="Espace réservé du contenu 3"/>
          <p:cNvSpPr>
            <a:spLocks noGrp="1"/>
          </p:cNvSpPr>
          <p:nvPr>
            <p:ph sz="half" idx="2"/>
          </p:nvPr>
        </p:nvSpPr>
        <p:spPr>
          <a:xfrm>
            <a:off x="4648200" y="1600200"/>
            <a:ext cx="4038600" cy="4709120"/>
          </a:xfrm>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r>
              <a:rPr lang="fr-FR" dirty="0" smtClean="0"/>
              <a:t>Médecins : Ajouter des questions après « vous fumez ? vous buvez ? »</a:t>
            </a:r>
          </a:p>
          <a:p>
            <a:pPr lvl="1"/>
            <a:r>
              <a:rPr lang="fr-FR" dirty="0" smtClean="0"/>
              <a:t>Où avez-vous habité ?</a:t>
            </a:r>
          </a:p>
          <a:p>
            <a:pPr lvl="1"/>
            <a:r>
              <a:rPr lang="fr-FR" dirty="0" smtClean="0"/>
              <a:t>Où avez-vous travaillé ?</a:t>
            </a:r>
          </a:p>
          <a:p>
            <a:pPr lvl="1"/>
            <a:r>
              <a:rPr lang="fr-FR" dirty="0" smtClean="0"/>
              <a:t>Quelle protection ?</a:t>
            </a:r>
          </a:p>
          <a:p>
            <a:r>
              <a:rPr lang="fr-FR" b="1" dirty="0" smtClean="0"/>
              <a:t>Alimenter des bases de données </a:t>
            </a:r>
            <a:r>
              <a:rPr lang="fr-FR" dirty="0" smtClean="0"/>
              <a:t>pour études de Santé publique France ou du registre des cancers  ?</a:t>
            </a:r>
          </a:p>
          <a:p>
            <a:r>
              <a:rPr lang="fr-FR" dirty="0" smtClean="0"/>
              <a:t>Étude  « SICAPRO » promise … mais reportée sine die</a:t>
            </a:r>
          </a:p>
          <a:p>
            <a:r>
              <a:rPr lang="fr-FR" b="1" dirty="0" smtClean="0"/>
              <a:t>Publier les résultats des analyses des rejets</a:t>
            </a:r>
            <a:r>
              <a:rPr lang="fr-FR" dirty="0" smtClean="0"/>
              <a:t> industriels et des pollutions connues sols </a:t>
            </a:r>
            <a:r>
              <a:rPr lang="fr-FR" smtClean="0"/>
              <a:t>et eaux de </a:t>
            </a:r>
            <a:r>
              <a:rPr lang="fr-FR" dirty="0" smtClean="0"/>
              <a:t>l’agglomération</a:t>
            </a:r>
            <a:endParaRPr lang="fr-FR" dirty="0"/>
          </a:p>
        </p:txBody>
      </p:sp>
      <p:sp>
        <p:nvSpPr>
          <p:cNvPr id="5" name="Espace réservé de la date 4"/>
          <p:cNvSpPr>
            <a:spLocks noGrp="1"/>
          </p:cNvSpPr>
          <p:nvPr>
            <p:ph type="dt" sz="half" idx="10"/>
          </p:nvPr>
        </p:nvSpPr>
        <p:spPr/>
        <p:txBody>
          <a:bodyPr/>
          <a:lstStyle/>
          <a:p>
            <a:r>
              <a:rPr lang="fr-FR" smtClean="0"/>
              <a:t>Didier OTT pour LDH, AEDZRP, GRON, Méan-Penhoët</a:t>
            </a:r>
            <a:endParaRPr lang="fr-FR"/>
          </a:p>
        </p:txBody>
      </p:sp>
      <p:sp>
        <p:nvSpPr>
          <p:cNvPr id="6" name="Espace réservé du numéro de diapositive 5"/>
          <p:cNvSpPr>
            <a:spLocks noGrp="1"/>
          </p:cNvSpPr>
          <p:nvPr>
            <p:ph type="sldNum" sz="quarter" idx="12"/>
          </p:nvPr>
        </p:nvSpPr>
        <p:spPr/>
        <p:txBody>
          <a:bodyPr/>
          <a:lstStyle/>
          <a:p>
            <a:fld id="{93854E12-5641-4BFE-9FB8-6A48D92AF827}" type="slidenum">
              <a:rPr lang="fr-FR" smtClean="0"/>
              <a:pPr/>
              <a:t>29</a:t>
            </a:fld>
            <a:endParaRPr lang="fr-FR"/>
          </a:p>
        </p:txBody>
      </p:sp>
      <p:sp>
        <p:nvSpPr>
          <p:cNvPr id="7" name="Espace réservé du pied de page 6"/>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eaLnBrk="1" hangingPunct="1"/>
            <a:r>
              <a:rPr lang="fr-FR" dirty="0" smtClean="0"/>
              <a:t>Respirer c’est incontournable !</a:t>
            </a:r>
          </a:p>
        </p:txBody>
      </p:sp>
      <p:pic>
        <p:nvPicPr>
          <p:cNvPr id="15363" name="Picture 2" descr="C:\Users\sru\Desktop\carte recto.png"/>
          <p:cNvPicPr>
            <a:picLocks noChangeAspect="1" noChangeArrowheads="1"/>
          </p:cNvPicPr>
          <p:nvPr/>
        </p:nvPicPr>
        <p:blipFill>
          <a:blip r:embed="rId3" cstate="print"/>
          <a:srcRect/>
          <a:stretch>
            <a:fillRect/>
          </a:stretch>
        </p:blipFill>
        <p:spPr bwMode="auto">
          <a:xfrm>
            <a:off x="1285853" y="2000241"/>
            <a:ext cx="6139484" cy="4083346"/>
          </a:xfrm>
          <a:prstGeom prst="rect">
            <a:avLst/>
          </a:prstGeom>
          <a:noFill/>
          <a:ln w="9525">
            <a:noFill/>
            <a:miter lim="800000"/>
            <a:headEnd/>
            <a:tailEnd/>
          </a:ln>
        </p:spPr>
      </p:pic>
      <p:sp>
        <p:nvSpPr>
          <p:cNvPr id="4" name="Rectangle 3"/>
          <p:cNvSpPr/>
          <p:nvPr/>
        </p:nvSpPr>
        <p:spPr>
          <a:xfrm>
            <a:off x="5500694" y="4857760"/>
            <a:ext cx="1500198"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dirty="0" smtClean="0">
                <a:solidFill>
                  <a:srgbClr val="FFFF00"/>
                </a:solidFill>
              </a:rPr>
              <a:t>??</a:t>
            </a:r>
            <a:endParaRPr lang="fr-FR" sz="4000" b="1" dirty="0">
              <a:solidFill>
                <a:srgbClr val="FFFF00"/>
              </a:solidFill>
            </a:endParaRPr>
          </a:p>
        </p:txBody>
      </p:sp>
      <p:sp>
        <p:nvSpPr>
          <p:cNvPr id="6" name="Espace réservé du numéro de diapositive 5"/>
          <p:cNvSpPr>
            <a:spLocks noGrp="1"/>
          </p:cNvSpPr>
          <p:nvPr>
            <p:ph type="sldNum" sz="quarter" idx="12"/>
          </p:nvPr>
        </p:nvSpPr>
        <p:spPr/>
        <p:txBody>
          <a:bodyPr/>
          <a:lstStyle/>
          <a:p>
            <a:fld id="{C105EFCE-A645-4EB8-A3DC-47707A221FB0}" type="slidenum">
              <a:rPr lang="fr-FR" smtClean="0"/>
              <a:pPr/>
              <a:t>3</a:t>
            </a:fld>
            <a:endParaRPr lang="fr-FR"/>
          </a:p>
        </p:txBody>
      </p:sp>
      <p:sp>
        <p:nvSpPr>
          <p:cNvPr id="7" name="Espace réservé de la date 6"/>
          <p:cNvSpPr>
            <a:spLocks noGrp="1"/>
          </p:cNvSpPr>
          <p:nvPr>
            <p:ph type="dt" sz="half" idx="10"/>
          </p:nvPr>
        </p:nvSpPr>
        <p:spPr>
          <a:xfrm>
            <a:off x="285720" y="6500834"/>
            <a:ext cx="2133600" cy="220641"/>
          </a:xfrm>
        </p:spPr>
        <p:txBody>
          <a:bodyPr/>
          <a:lstStyle/>
          <a:p>
            <a:r>
              <a:rPr lang="fr-FR" sz="700" smtClean="0"/>
              <a:t>Didier OTT pour LDH, AEDZRP, GRON, Méan-Penhoët</a:t>
            </a:r>
            <a:endParaRPr lang="fr-FR" sz="700" dirty="0"/>
          </a:p>
        </p:txBody>
      </p:sp>
      <p:sp>
        <p:nvSpPr>
          <p:cNvPr id="8" name="Espace réservé du pied de page 7"/>
          <p:cNvSpPr>
            <a:spLocks noGrp="1"/>
          </p:cNvSpPr>
          <p:nvPr>
            <p:ph type="ftr" sz="quarter" idx="11"/>
          </p:nvPr>
        </p:nvSpPr>
        <p:spPr/>
        <p:txBody>
          <a:bodyP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grpId="1" nodeType="clickEffect">
                                  <p:stCondLst>
                                    <p:cond delay="0"/>
                                  </p:stCondLst>
                                  <p:childTnLst>
                                    <p:animEffect transition="out" filter="checkerboard(across)">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54032"/>
          </a:xfrm>
        </p:spPr>
        <p:style>
          <a:lnRef idx="2">
            <a:schemeClr val="accent3"/>
          </a:lnRef>
          <a:fillRef idx="1">
            <a:schemeClr val="lt1"/>
          </a:fillRef>
          <a:effectRef idx="0">
            <a:schemeClr val="accent3"/>
          </a:effectRef>
          <a:fontRef idx="minor">
            <a:schemeClr val="dk1"/>
          </a:fontRef>
        </p:style>
        <p:txBody>
          <a:bodyPr>
            <a:normAutofit fontScale="90000"/>
          </a:bodyPr>
          <a:lstStyle/>
          <a:p>
            <a:r>
              <a:rPr lang="fr-FR" dirty="0" smtClean="0">
                <a:solidFill>
                  <a:srgbClr val="00B050"/>
                </a:solidFill>
              </a:rPr>
              <a:t>Besoin d’une carte des émetteurs</a:t>
            </a:r>
            <a:endParaRPr lang="fr-FR" dirty="0">
              <a:solidFill>
                <a:srgbClr val="00B050"/>
              </a:solidFill>
            </a:endParaRPr>
          </a:p>
        </p:txBody>
      </p:sp>
      <p:pic>
        <p:nvPicPr>
          <p:cNvPr id="4" name="Espace réservé du contenu 3" descr="synthese-carte-legende.jpg">
            <a:hlinkClick r:id="rId2"/>
          </p:cNvPr>
          <p:cNvPicPr>
            <a:picLocks noGrp="1" noChangeAspect="1"/>
          </p:cNvPicPr>
          <p:nvPr>
            <p:ph idx="1"/>
          </p:nvPr>
        </p:nvPicPr>
        <p:blipFill>
          <a:blip r:embed="rId3" cstate="print"/>
          <a:stretch>
            <a:fillRect/>
          </a:stretch>
        </p:blipFill>
        <p:spPr>
          <a:xfrm>
            <a:off x="357158" y="1142984"/>
            <a:ext cx="8229600" cy="4469845"/>
          </a:xfrm>
        </p:spPr>
      </p:pic>
      <p:sp>
        <p:nvSpPr>
          <p:cNvPr id="6" name="Rectangle 5"/>
          <p:cNvSpPr/>
          <p:nvPr/>
        </p:nvSpPr>
        <p:spPr>
          <a:xfrm>
            <a:off x="214282" y="5715016"/>
            <a:ext cx="8572560" cy="1077218"/>
          </a:xfrm>
          <a:prstGeom prst="rect">
            <a:avLst/>
          </a:prstGeom>
        </p:spPr>
        <p:txBody>
          <a:bodyPr wrap="square">
            <a:spAutoFit/>
          </a:bodyPr>
          <a:lstStyle/>
          <a:p>
            <a:r>
              <a:rPr lang="fr-FR" sz="2400" b="1" dirty="0">
                <a:solidFill>
                  <a:srgbClr val="0070C0"/>
                </a:solidFill>
              </a:rPr>
              <a:t>MESURER </a:t>
            </a:r>
            <a:r>
              <a:rPr lang="fr-FR" sz="2400" dirty="0" smtClean="0"/>
              <a:t>les concentrations,         </a:t>
            </a:r>
            <a:r>
              <a:rPr lang="fr-FR" sz="2400" b="1" dirty="0" smtClean="0">
                <a:solidFill>
                  <a:srgbClr val="0070C0"/>
                </a:solidFill>
              </a:rPr>
              <a:t>REDUIRE</a:t>
            </a:r>
            <a:r>
              <a:rPr lang="fr-FR" sz="2400" dirty="0" smtClean="0"/>
              <a:t>  les Emissions / CARENE</a:t>
            </a:r>
          </a:p>
          <a:p>
            <a:pPr algn="ctr"/>
            <a:r>
              <a:rPr lang="fr-FR" sz="2400" dirty="0" smtClean="0">
                <a:solidFill>
                  <a:srgbClr val="FF0000"/>
                </a:solidFill>
              </a:rPr>
              <a:t>NE PLUS EN RAJOUTER </a:t>
            </a:r>
            <a:r>
              <a:rPr lang="fr-FR" sz="2400" dirty="0" smtClean="0"/>
              <a:t>  </a:t>
            </a:r>
            <a:r>
              <a:rPr lang="fr-FR" dirty="0" smtClean="0"/>
              <a:t> et</a:t>
            </a:r>
            <a:r>
              <a:rPr lang="fr-FR" dirty="0" smtClean="0">
                <a:solidFill>
                  <a:srgbClr val="FF0000"/>
                </a:solidFill>
              </a:rPr>
              <a:t>   </a:t>
            </a:r>
            <a:r>
              <a:rPr lang="fr-FR" sz="2400" b="1" dirty="0" smtClean="0">
                <a:solidFill>
                  <a:srgbClr val="00B050"/>
                </a:solidFill>
              </a:rPr>
              <a:t>limiter les expositions </a:t>
            </a:r>
            <a:r>
              <a:rPr lang="fr-FR" sz="1400" dirty="0" smtClean="0">
                <a:solidFill>
                  <a:srgbClr val="00B050"/>
                </a:solidFill>
              </a:rPr>
              <a:t>(urbanisme, vents, filtres, ..)</a:t>
            </a:r>
            <a:br>
              <a:rPr lang="fr-FR" sz="1400" dirty="0" smtClean="0">
                <a:solidFill>
                  <a:srgbClr val="00B050"/>
                </a:solidFill>
              </a:rPr>
            </a:br>
            <a:r>
              <a:rPr lang="fr-FR" sz="1400" dirty="0" smtClean="0"/>
              <a:t>et</a:t>
            </a:r>
            <a:r>
              <a:rPr lang="fr-FR" sz="1400" dirty="0" smtClean="0">
                <a:solidFill>
                  <a:srgbClr val="00B050"/>
                </a:solidFill>
              </a:rPr>
              <a:t> </a:t>
            </a:r>
            <a:r>
              <a:rPr lang="fr-FR" sz="1400" dirty="0" smtClean="0"/>
              <a:t>se préparer à faire face à l’accident  !!</a:t>
            </a:r>
            <a:endParaRPr lang="fr-FR" sz="1600" dirty="0"/>
          </a:p>
        </p:txBody>
      </p:sp>
      <p:sp>
        <p:nvSpPr>
          <p:cNvPr id="7" name="Rectangle 6"/>
          <p:cNvSpPr/>
          <p:nvPr/>
        </p:nvSpPr>
        <p:spPr>
          <a:xfrm>
            <a:off x="2857488" y="857232"/>
            <a:ext cx="3429024" cy="261610"/>
          </a:xfrm>
          <a:prstGeom prst="rect">
            <a:avLst/>
          </a:prstGeom>
        </p:spPr>
        <p:txBody>
          <a:bodyPr wrap="square">
            <a:spAutoFit/>
          </a:bodyPr>
          <a:lstStyle/>
          <a:p>
            <a:r>
              <a:rPr lang="fr-FR" sz="1100" dirty="0">
                <a:solidFill>
                  <a:prstClr val="black"/>
                </a:solidFill>
              </a:rPr>
              <a:t>https://pollution.ott.fr/carte-emetteurs</a:t>
            </a:r>
            <a:endParaRPr lang="fr-FR" sz="1100" dirty="0"/>
          </a:p>
        </p:txBody>
      </p:sp>
      <p:sp>
        <p:nvSpPr>
          <p:cNvPr id="9" name="Espace réservé du numéro de diapositive 8"/>
          <p:cNvSpPr>
            <a:spLocks noGrp="1"/>
          </p:cNvSpPr>
          <p:nvPr>
            <p:ph type="sldNum" sz="quarter" idx="12"/>
          </p:nvPr>
        </p:nvSpPr>
        <p:spPr/>
        <p:txBody>
          <a:bodyPr/>
          <a:lstStyle/>
          <a:p>
            <a:fld id="{C105EFCE-A645-4EB8-A3DC-47707A221FB0}" type="slidenum">
              <a:rPr lang="fr-FR" smtClean="0"/>
              <a:pPr/>
              <a:t>30</a:t>
            </a:fld>
            <a:endParaRPr lang="fr-FR"/>
          </a:p>
        </p:txBody>
      </p:sp>
      <p:sp>
        <p:nvSpPr>
          <p:cNvPr id="10" name="Espace réservé de la date 9"/>
          <p:cNvSpPr>
            <a:spLocks noGrp="1"/>
          </p:cNvSpPr>
          <p:nvPr>
            <p:ph type="dt" sz="half" idx="10"/>
          </p:nvPr>
        </p:nvSpPr>
        <p:spPr>
          <a:xfrm>
            <a:off x="6357950" y="6637359"/>
            <a:ext cx="2133600" cy="220641"/>
          </a:xfrm>
        </p:spPr>
        <p:txBody>
          <a:bodyPr/>
          <a:lstStyle/>
          <a:p>
            <a:r>
              <a:rPr lang="fr-FR" sz="700" smtClean="0"/>
              <a:t>Didier OTT pour LDH, AEDZRP, GRON, Méan-Penhoët</a:t>
            </a:r>
            <a:endParaRPr lang="fr-FR" sz="700" dirty="0"/>
          </a:p>
        </p:txBody>
      </p:sp>
      <p:sp>
        <p:nvSpPr>
          <p:cNvPr id="8" name="Espace réservé du pied de page 7"/>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071546"/>
            <a:ext cx="9144000" cy="5094150"/>
          </a:xfrm>
          <a:prstGeom prst="rect">
            <a:avLst/>
          </a:prstGeom>
          <a:noFill/>
          <a:ln w="9525">
            <a:noFill/>
            <a:miter lim="800000"/>
            <a:headEnd/>
            <a:tailEnd/>
          </a:ln>
          <a:effectLst/>
        </p:spPr>
      </p:pic>
      <p:sp>
        <p:nvSpPr>
          <p:cNvPr id="2" name="Titre 1"/>
          <p:cNvSpPr>
            <a:spLocks noGrp="1"/>
          </p:cNvSpPr>
          <p:nvPr>
            <p:ph type="title"/>
          </p:nvPr>
        </p:nvSpPr>
        <p:spPr>
          <a:xfrm>
            <a:off x="285720" y="142852"/>
            <a:ext cx="8643998" cy="868346"/>
          </a:xfrm>
        </p:spPr>
        <p:style>
          <a:lnRef idx="2">
            <a:schemeClr val="accent3"/>
          </a:lnRef>
          <a:fillRef idx="1">
            <a:schemeClr val="lt1"/>
          </a:fillRef>
          <a:effectRef idx="0">
            <a:schemeClr val="accent3"/>
          </a:effectRef>
          <a:fontRef idx="minor">
            <a:schemeClr val="dk1"/>
          </a:fontRef>
        </p:style>
        <p:txBody>
          <a:bodyPr>
            <a:noAutofit/>
          </a:bodyPr>
          <a:lstStyle/>
          <a:p>
            <a:r>
              <a:rPr lang="fr-FR" sz="2800" b="1" dirty="0" smtClean="0">
                <a:solidFill>
                  <a:srgbClr val="00B050"/>
                </a:solidFill>
              </a:rPr>
              <a:t>MESURER</a:t>
            </a:r>
            <a:r>
              <a:rPr lang="fr-FR" sz="2800" dirty="0" smtClean="0">
                <a:solidFill>
                  <a:srgbClr val="00B050"/>
                </a:solidFill>
              </a:rPr>
              <a:t> Ex. pour Composés Organiques Volatils (COV), poussières (PM) dont ultrafines (PUF) , Métaux</a:t>
            </a:r>
            <a:endParaRPr lang="fr-FR" sz="2800" dirty="0">
              <a:solidFill>
                <a:srgbClr val="00B050"/>
              </a:solidFill>
            </a:endParaRPr>
          </a:p>
        </p:txBody>
      </p:sp>
      <p:sp>
        <p:nvSpPr>
          <p:cNvPr id="5" name="Titre 1"/>
          <p:cNvSpPr txBox="1">
            <a:spLocks/>
          </p:cNvSpPr>
          <p:nvPr/>
        </p:nvSpPr>
        <p:spPr>
          <a:xfrm>
            <a:off x="214282" y="5989654"/>
            <a:ext cx="8643998" cy="868346"/>
          </a:xfrm>
          <a:prstGeom prst="rect">
            <a:avLst/>
          </a:prstGeom>
        </p:spPr>
        <p:txBody>
          <a:bodyPr bIns="91440" anchor="b"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2800" b="0" i="0" u="none" strike="noStrike" kern="1200" cap="none" spc="0" normalizeH="0" baseline="0" noProof="0" dirty="0">
              <a:ln>
                <a:noFill/>
              </a:ln>
              <a:solidFill>
                <a:srgbClr val="0070C0"/>
              </a:solidFill>
              <a:effectLst/>
              <a:uLnTx/>
              <a:uFillTx/>
              <a:latin typeface="+mj-lt"/>
              <a:ea typeface="+mj-ea"/>
              <a:cs typeface="+mj-cs"/>
            </a:endParaRPr>
          </a:p>
        </p:txBody>
      </p:sp>
      <p:pic>
        <p:nvPicPr>
          <p:cNvPr id="2051" name="Picture 3"/>
          <p:cNvPicPr>
            <a:picLocks noChangeAspect="1" noChangeArrowheads="1"/>
          </p:cNvPicPr>
          <p:nvPr/>
        </p:nvPicPr>
        <p:blipFill>
          <a:blip r:embed="rId3" cstate="print"/>
          <a:srcRect/>
          <a:stretch>
            <a:fillRect/>
          </a:stretch>
        </p:blipFill>
        <p:spPr bwMode="auto">
          <a:xfrm>
            <a:off x="4786314" y="4714884"/>
            <a:ext cx="4257705" cy="1564234"/>
          </a:xfrm>
          <a:prstGeom prst="rect">
            <a:avLst/>
          </a:prstGeom>
          <a:noFill/>
          <a:ln w="9525">
            <a:noFill/>
            <a:miter lim="800000"/>
            <a:headEnd/>
            <a:tailEnd/>
          </a:ln>
          <a:effectLst/>
        </p:spPr>
      </p:pic>
      <p:sp>
        <p:nvSpPr>
          <p:cNvPr id="8" name="ZoneTexte 7"/>
          <p:cNvSpPr txBox="1"/>
          <p:nvPr/>
        </p:nvSpPr>
        <p:spPr>
          <a:xfrm>
            <a:off x="214282" y="6211669"/>
            <a:ext cx="8413072" cy="646331"/>
          </a:xfrm>
          <a:prstGeom prst="rect">
            <a:avLst/>
          </a:prstGeom>
          <a:noFill/>
        </p:spPr>
        <p:txBody>
          <a:bodyPr wrap="none" rtlCol="0">
            <a:spAutoFit/>
          </a:bodyPr>
          <a:lstStyle/>
          <a:p>
            <a:r>
              <a:rPr lang="fr-FR" dirty="0" smtClean="0"/>
              <a:t>Des plans de Surveillance Environnementale pérennes financés par les grands émetteurs</a:t>
            </a:r>
            <a:br>
              <a:rPr lang="fr-FR" dirty="0" smtClean="0"/>
            </a:br>
            <a:r>
              <a:rPr lang="fr-FR" dirty="0" smtClean="0"/>
              <a:t>avec des  stations au plus près des populations  impactées. </a:t>
            </a:r>
            <a:endParaRPr lang="fr-FR" dirty="0"/>
          </a:p>
        </p:txBody>
      </p:sp>
      <p:sp>
        <p:nvSpPr>
          <p:cNvPr id="10" name="Espace réservé du numéro de diapositive 9"/>
          <p:cNvSpPr>
            <a:spLocks noGrp="1"/>
          </p:cNvSpPr>
          <p:nvPr>
            <p:ph type="sldNum" sz="quarter" idx="12"/>
          </p:nvPr>
        </p:nvSpPr>
        <p:spPr/>
        <p:txBody>
          <a:bodyPr/>
          <a:lstStyle/>
          <a:p>
            <a:fld id="{C105EFCE-A645-4EB8-A3DC-47707A221FB0}" type="slidenum">
              <a:rPr lang="fr-FR" smtClean="0"/>
              <a:pPr/>
              <a:t>31</a:t>
            </a:fld>
            <a:endParaRPr lang="fr-FR"/>
          </a:p>
        </p:txBody>
      </p:sp>
      <p:sp>
        <p:nvSpPr>
          <p:cNvPr id="11" name="Espace réservé de la date 10"/>
          <p:cNvSpPr>
            <a:spLocks noGrp="1"/>
          </p:cNvSpPr>
          <p:nvPr>
            <p:ph type="dt" sz="half" idx="10"/>
          </p:nvPr>
        </p:nvSpPr>
        <p:spPr>
          <a:xfrm>
            <a:off x="6215074" y="6492875"/>
            <a:ext cx="2133600" cy="365125"/>
          </a:xfrm>
        </p:spPr>
        <p:txBody>
          <a:bodyPr/>
          <a:lstStyle/>
          <a:p>
            <a:r>
              <a:rPr lang="fr-FR" sz="600" smtClean="0"/>
              <a:t>Didier OTT pour LDH, AEDZRP, GRON, Méan-Penhoët</a:t>
            </a:r>
            <a:endParaRPr lang="fr-FR" sz="700" dirty="0"/>
          </a:p>
        </p:txBody>
      </p:sp>
      <p:sp>
        <p:nvSpPr>
          <p:cNvPr id="9" name="Espace réservé du pied de page 8"/>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re 4"/>
          <p:cNvSpPr>
            <a:spLocks noGrp="1"/>
          </p:cNvSpPr>
          <p:nvPr>
            <p:ph type="title"/>
          </p:nvPr>
        </p:nvSpPr>
        <p:spPr/>
        <p:style>
          <a:lnRef idx="2">
            <a:schemeClr val="accent3"/>
          </a:lnRef>
          <a:fillRef idx="1">
            <a:schemeClr val="lt1"/>
          </a:fillRef>
          <a:effectRef idx="0">
            <a:schemeClr val="accent3"/>
          </a:effectRef>
          <a:fontRef idx="minor">
            <a:schemeClr val="dk1"/>
          </a:fontRef>
        </p:style>
        <p:txBody>
          <a:bodyPr>
            <a:normAutofit fontScale="90000"/>
          </a:bodyPr>
          <a:lstStyle/>
          <a:p>
            <a:r>
              <a:rPr lang="fr-FR" sz="3600" dirty="0" smtClean="0">
                <a:solidFill>
                  <a:srgbClr val="00B050"/>
                </a:solidFill>
              </a:rPr>
              <a:t>Besoin d’une carte des pollutions Sols et Puits ..</a:t>
            </a:r>
            <a:r>
              <a:rPr lang="fr-FR" dirty="0" smtClean="0">
                <a:solidFill>
                  <a:srgbClr val="00B050"/>
                </a:solidFill>
              </a:rPr>
              <a:t/>
            </a:r>
            <a:br>
              <a:rPr lang="fr-FR" dirty="0" smtClean="0">
                <a:solidFill>
                  <a:srgbClr val="00B050"/>
                </a:solidFill>
              </a:rPr>
            </a:br>
            <a:r>
              <a:rPr lang="fr-FR" sz="1200" dirty="0" smtClean="0">
                <a:solidFill>
                  <a:srgbClr val="00B050"/>
                </a:solidFill>
                <a:hlinkClick r:id="rId2"/>
              </a:rPr>
              <a:t>https://pollution.ott.fr/carte-sols-et-eaux/</a:t>
            </a:r>
            <a:r>
              <a:rPr lang="fr-FR" sz="1200" dirty="0" smtClean="0">
                <a:solidFill>
                  <a:srgbClr val="00B050"/>
                </a:solidFill>
              </a:rPr>
              <a:t/>
            </a:r>
            <a:br>
              <a:rPr lang="fr-FR" sz="1200" dirty="0" smtClean="0">
                <a:solidFill>
                  <a:srgbClr val="00B050"/>
                </a:solidFill>
              </a:rPr>
            </a:br>
            <a:r>
              <a:rPr lang="fr-FR" sz="1200" dirty="0" smtClean="0">
                <a:solidFill>
                  <a:srgbClr val="00B050"/>
                </a:solidFill>
                <a:hlinkClick r:id="rId3"/>
              </a:rPr>
              <a:t> https://pollution.ott.fr/carte-de-pollution-des-eaux-de-puits</a:t>
            </a:r>
            <a:r>
              <a:rPr lang="fr-FR" sz="2000" dirty="0" smtClean="0">
                <a:solidFill>
                  <a:srgbClr val="00B050"/>
                </a:solidFill>
                <a:hlinkClick r:id="rId3"/>
              </a:rPr>
              <a:t>/</a:t>
            </a:r>
            <a:endParaRPr lang="fr-FR" dirty="0">
              <a:solidFill>
                <a:srgbClr val="00B050"/>
              </a:solidFill>
            </a:endParaRPr>
          </a:p>
        </p:txBody>
      </p:sp>
      <p:pic>
        <p:nvPicPr>
          <p:cNvPr id="1026" name="Picture 2"/>
          <p:cNvPicPr>
            <a:picLocks noGrp="1" noChangeAspect="1" noChangeArrowheads="1"/>
          </p:cNvPicPr>
          <p:nvPr>
            <p:ph idx="1"/>
          </p:nvPr>
        </p:nvPicPr>
        <p:blipFill>
          <a:blip r:embed="rId4" cstate="print"/>
          <a:srcRect/>
          <a:stretch>
            <a:fillRect/>
          </a:stretch>
        </p:blipFill>
        <p:spPr bwMode="auto">
          <a:xfrm>
            <a:off x="1199765" y="1600200"/>
            <a:ext cx="6744470" cy="4525963"/>
          </a:xfrm>
          <a:prstGeom prst="rect">
            <a:avLst/>
          </a:prstGeom>
          <a:noFill/>
          <a:ln w="9525">
            <a:noFill/>
            <a:miter lim="800000"/>
            <a:headEnd/>
            <a:tailEnd/>
          </a:ln>
        </p:spPr>
      </p:pic>
      <p:sp>
        <p:nvSpPr>
          <p:cNvPr id="8" name="ZoneTexte 7"/>
          <p:cNvSpPr txBox="1"/>
          <p:nvPr/>
        </p:nvSpPr>
        <p:spPr>
          <a:xfrm>
            <a:off x="179512" y="6309320"/>
            <a:ext cx="8784976" cy="307777"/>
          </a:xfrm>
          <a:prstGeom prst="rect">
            <a:avLst/>
          </a:prstGeom>
          <a:noFill/>
        </p:spPr>
        <p:txBody>
          <a:bodyPr wrap="square" rtlCol="0">
            <a:spAutoFit/>
          </a:bodyPr>
          <a:lstStyle/>
          <a:p>
            <a:r>
              <a:rPr lang="fr-FR" sz="1400" dirty="0" smtClean="0">
                <a:solidFill>
                  <a:srgbClr val="FF0000"/>
                </a:solidFill>
              </a:rPr>
              <a:t>50% des puits privés analysés (</a:t>
            </a:r>
            <a:r>
              <a:rPr lang="fr-FR" sz="1400" dirty="0" err="1" smtClean="0">
                <a:solidFill>
                  <a:srgbClr val="FF0000"/>
                </a:solidFill>
              </a:rPr>
              <a:t>Méan</a:t>
            </a:r>
            <a:r>
              <a:rPr lang="fr-FR" sz="1400" dirty="0" smtClean="0">
                <a:solidFill>
                  <a:srgbClr val="FF0000"/>
                </a:solidFill>
              </a:rPr>
              <a:t>-</a:t>
            </a:r>
            <a:r>
              <a:rPr lang="fr-FR" sz="1400" dirty="0" err="1" smtClean="0">
                <a:solidFill>
                  <a:srgbClr val="FF0000"/>
                </a:solidFill>
              </a:rPr>
              <a:t>Gron</a:t>
            </a:r>
            <a:r>
              <a:rPr lang="fr-FR" sz="1400" dirty="0" smtClean="0">
                <a:solidFill>
                  <a:srgbClr val="FF0000"/>
                </a:solidFill>
              </a:rPr>
              <a:t>) dépassent le seuil de potabilité pour au moins un des métaux recherchés !</a:t>
            </a:r>
            <a:endParaRPr lang="fr-FR" sz="2000" dirty="0">
              <a:solidFill>
                <a:srgbClr val="FF0000"/>
              </a:solidFill>
            </a:endParaRPr>
          </a:p>
        </p:txBody>
      </p:sp>
      <p:sp>
        <p:nvSpPr>
          <p:cNvPr id="6" name="Espace réservé de la date 5"/>
          <p:cNvSpPr>
            <a:spLocks noGrp="1"/>
          </p:cNvSpPr>
          <p:nvPr>
            <p:ph type="dt" sz="half" idx="10"/>
          </p:nvPr>
        </p:nvSpPr>
        <p:spPr/>
        <p:txBody>
          <a:bodyPr/>
          <a:lstStyle/>
          <a:p>
            <a:r>
              <a:rPr lang="fr-FR" smtClean="0"/>
              <a:t>Didier OTT pour LDH, AEDZRP, GRON, Méan-Penhoët</a:t>
            </a:r>
            <a:endParaRPr lang="fr-FR"/>
          </a:p>
        </p:txBody>
      </p:sp>
      <p:sp>
        <p:nvSpPr>
          <p:cNvPr id="7" name="Espace réservé du numéro de diapositive 6"/>
          <p:cNvSpPr>
            <a:spLocks noGrp="1"/>
          </p:cNvSpPr>
          <p:nvPr>
            <p:ph type="sldNum" sz="quarter" idx="12"/>
          </p:nvPr>
        </p:nvSpPr>
        <p:spPr/>
        <p:txBody>
          <a:bodyPr/>
          <a:lstStyle/>
          <a:p>
            <a:fld id="{93854E12-5641-4BFE-9FB8-6A48D92AF827}" type="slidenum">
              <a:rPr lang="fr-FR" smtClean="0"/>
              <a:pPr/>
              <a:t>32</a:t>
            </a:fld>
            <a:endParaRPr lang="fr-FR"/>
          </a:p>
        </p:txBody>
      </p:sp>
      <p:sp>
        <p:nvSpPr>
          <p:cNvPr id="9" name="Espace réservé du pied de page 8"/>
          <p:cNvSpPr>
            <a:spLocks noGrp="1"/>
          </p:cNvSpPr>
          <p:nvPr>
            <p:ph type="ftr" sz="quarter" idx="11"/>
          </p:nvPr>
        </p:nvSpPr>
        <p:spPr/>
        <p:txBody>
          <a:bodyPr/>
          <a:lstStyle/>
          <a:p>
            <a:endParaRPr lang="fr-F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style>
          <a:lnRef idx="2">
            <a:schemeClr val="accent3"/>
          </a:lnRef>
          <a:fillRef idx="1">
            <a:schemeClr val="lt1"/>
          </a:fillRef>
          <a:effectRef idx="0">
            <a:schemeClr val="accent3"/>
          </a:effectRef>
          <a:fontRef idx="minor">
            <a:schemeClr val="dk1"/>
          </a:fontRef>
        </p:style>
        <p:txBody>
          <a:bodyPr>
            <a:normAutofit fontScale="90000"/>
          </a:bodyPr>
          <a:lstStyle/>
          <a:p>
            <a:r>
              <a:rPr lang="fr-FR" dirty="0" smtClean="0">
                <a:solidFill>
                  <a:srgbClr val="00B050"/>
                </a:solidFill>
              </a:rPr>
              <a:t>Limiter les expositions</a:t>
            </a:r>
            <a:endParaRPr lang="fr-FR" dirty="0">
              <a:solidFill>
                <a:srgbClr val="00B050"/>
              </a:solidFill>
            </a:endParaRPr>
          </a:p>
        </p:txBody>
      </p:sp>
      <p:sp>
        <p:nvSpPr>
          <p:cNvPr id="3" name="Espace réservé du contenu 2"/>
          <p:cNvSpPr>
            <a:spLocks noGrp="1"/>
          </p:cNvSpPr>
          <p:nvPr>
            <p:ph idx="1"/>
          </p:nvPr>
        </p:nvSpPr>
        <p:spPr>
          <a:xfrm>
            <a:off x="457200" y="1124744"/>
            <a:ext cx="8229600" cy="5001419"/>
          </a:xfrm>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r>
              <a:rPr lang="fr-FR" sz="2800" dirty="0" smtClean="0"/>
              <a:t>Expositions professionnelles </a:t>
            </a:r>
          </a:p>
          <a:p>
            <a:pPr lvl="1"/>
            <a:r>
              <a:rPr lang="fr-FR" sz="2400" dirty="0" smtClean="0"/>
              <a:t>Aspiration, filtres, cheminées hautes, EPI</a:t>
            </a:r>
          </a:p>
          <a:p>
            <a:pPr lvl="1"/>
            <a:r>
              <a:rPr lang="fr-FR" sz="2400" dirty="0" smtClean="0"/>
              <a:t>Substitution des produits dangereux</a:t>
            </a:r>
          </a:p>
          <a:p>
            <a:r>
              <a:rPr lang="fr-FR" sz="2800" dirty="0" smtClean="0"/>
              <a:t>Urbanisme qui éloigne</a:t>
            </a:r>
          </a:p>
          <a:p>
            <a:pPr lvl="1"/>
            <a:r>
              <a:rPr lang="fr-FR" sz="2400" dirty="0" smtClean="0"/>
              <a:t>les habitations des émetteurs</a:t>
            </a:r>
          </a:p>
          <a:p>
            <a:pPr lvl="1"/>
            <a:r>
              <a:rPr lang="fr-FR" sz="2400" dirty="0" smtClean="0"/>
              <a:t>Les aires d’activités sportives</a:t>
            </a:r>
          </a:p>
          <a:p>
            <a:pPr lvl="1"/>
            <a:r>
              <a:rPr lang="fr-FR" sz="2400" dirty="0" smtClean="0"/>
              <a:t>…</a:t>
            </a:r>
          </a:p>
          <a:p>
            <a:r>
              <a:rPr lang="fr-FR" sz="2800" dirty="0" smtClean="0"/>
              <a:t>Constructions d’E.R.P  et écoles</a:t>
            </a:r>
          </a:p>
          <a:p>
            <a:pPr lvl="1"/>
            <a:r>
              <a:rPr lang="fr-FR" sz="2400" dirty="0" smtClean="0"/>
              <a:t>Ventilation, filtration selon les vents &amp; émetteurs</a:t>
            </a:r>
          </a:p>
          <a:p>
            <a:pPr lvl="1"/>
            <a:r>
              <a:rPr lang="fr-FR" sz="2400" dirty="0" smtClean="0"/>
              <a:t>ex:  Petit Maroc .. Quid pour la « Tour  étudiants »</a:t>
            </a:r>
          </a:p>
          <a:p>
            <a:r>
              <a:rPr lang="fr-FR" sz="2800" dirty="0" smtClean="0"/>
              <a:t>Domicile</a:t>
            </a:r>
          </a:p>
          <a:p>
            <a:pPr lvl="1"/>
            <a:r>
              <a:rPr lang="fr-FR" sz="2400" dirty="0" smtClean="0"/>
              <a:t>Culture de la qualité de l’air Intérieur</a:t>
            </a:r>
          </a:p>
          <a:p>
            <a:pPr lvl="1"/>
            <a:r>
              <a:rPr lang="fr-FR" sz="2400" dirty="0" smtClean="0"/>
              <a:t>Ventilation, filtration selon les vents &amp; émetteurs</a:t>
            </a:r>
          </a:p>
          <a:p>
            <a:r>
              <a:rPr lang="fr-FR" dirty="0" smtClean="0"/>
              <a:t>Gestion d’accident anticipée</a:t>
            </a:r>
          </a:p>
          <a:p>
            <a:pPr lvl="1"/>
            <a:r>
              <a:rPr lang="fr-FR" dirty="0" smtClean="0"/>
              <a:t>Isolement mais </a:t>
            </a:r>
            <a:r>
              <a:rPr lang="fr-FR" smtClean="0"/>
              <a:t>aussi évacuation</a:t>
            </a:r>
            <a:endParaRPr lang="fr-FR" dirty="0" smtClean="0"/>
          </a:p>
          <a:p>
            <a:pPr lvl="1"/>
            <a:endParaRPr lang="fr-FR" sz="2400" dirty="0" smtClean="0"/>
          </a:p>
          <a:p>
            <a:pPr lvl="1"/>
            <a:endParaRPr lang="fr-FR" dirty="0"/>
          </a:p>
        </p:txBody>
      </p:sp>
      <p:sp>
        <p:nvSpPr>
          <p:cNvPr id="5" name="Espace réservé du numéro de diapositive 4"/>
          <p:cNvSpPr>
            <a:spLocks noGrp="1"/>
          </p:cNvSpPr>
          <p:nvPr>
            <p:ph type="sldNum" sz="quarter" idx="12"/>
          </p:nvPr>
        </p:nvSpPr>
        <p:spPr/>
        <p:txBody>
          <a:bodyPr/>
          <a:lstStyle/>
          <a:p>
            <a:fld id="{C105EFCE-A645-4EB8-A3DC-47707A221FB0}" type="slidenum">
              <a:rPr lang="fr-FR" smtClean="0"/>
              <a:pPr/>
              <a:t>33</a:t>
            </a:fld>
            <a:endParaRPr lang="fr-FR"/>
          </a:p>
        </p:txBody>
      </p:sp>
      <p:sp>
        <p:nvSpPr>
          <p:cNvPr id="6" name="Espace réservé de la date 5"/>
          <p:cNvSpPr>
            <a:spLocks noGrp="1"/>
          </p:cNvSpPr>
          <p:nvPr>
            <p:ph type="dt" sz="half" idx="10"/>
          </p:nvPr>
        </p:nvSpPr>
        <p:spPr>
          <a:xfrm>
            <a:off x="0" y="6572272"/>
            <a:ext cx="2133600" cy="149203"/>
          </a:xfrm>
        </p:spPr>
        <p:txBody>
          <a:bodyPr/>
          <a:lstStyle/>
          <a:p>
            <a:r>
              <a:rPr lang="fr-FR" sz="700" smtClean="0"/>
              <a:t>Didier OTT pour LDH, AEDZRP, GRON, Méan-Penhoët</a:t>
            </a:r>
            <a:endParaRPr lang="fr-FR" sz="700" dirty="0"/>
          </a:p>
        </p:txBody>
      </p:sp>
      <p:sp>
        <p:nvSpPr>
          <p:cNvPr id="7" name="Espace réservé du pied de page 6"/>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 4"/>
          <p:cNvPicPr>
            <a:picLocks noChangeAspect="1"/>
          </p:cNvPicPr>
          <p:nvPr/>
        </p:nvPicPr>
        <p:blipFill>
          <a:blip r:embed="rId3" cstate="print"/>
          <a:srcRect/>
          <a:stretch>
            <a:fillRect/>
          </a:stretch>
        </p:blipFill>
        <p:spPr bwMode="auto">
          <a:xfrm>
            <a:off x="142844" y="1428736"/>
            <a:ext cx="9001156" cy="5066440"/>
          </a:xfrm>
          <a:prstGeom prst="rect">
            <a:avLst/>
          </a:prstGeom>
          <a:noFill/>
          <a:ln w="9525">
            <a:noFill/>
            <a:miter lim="800000"/>
            <a:headEnd/>
            <a:tailEnd/>
          </a:ln>
        </p:spPr>
      </p:pic>
      <p:sp>
        <p:nvSpPr>
          <p:cNvPr id="16387" name="Titre 1"/>
          <p:cNvSpPr>
            <a:spLocks noGrp="1"/>
          </p:cNvSpPr>
          <p:nvPr>
            <p:ph type="title"/>
          </p:nvPr>
        </p:nvSpPr>
        <p:spPr>
          <a:xfrm>
            <a:off x="500034" y="285728"/>
            <a:ext cx="8229600" cy="1055040"/>
          </a:xfrm>
        </p:spPr>
        <p:style>
          <a:lnRef idx="2">
            <a:schemeClr val="accent2"/>
          </a:lnRef>
          <a:fillRef idx="1">
            <a:schemeClr val="lt1"/>
          </a:fillRef>
          <a:effectRef idx="0">
            <a:schemeClr val="accent2"/>
          </a:effectRef>
          <a:fontRef idx="minor">
            <a:schemeClr val="dk1"/>
          </a:fontRef>
        </p:style>
        <p:txBody>
          <a:bodyPr>
            <a:normAutofit fontScale="90000"/>
          </a:bodyPr>
          <a:lstStyle/>
          <a:p>
            <a:pPr eaLnBrk="1" hangingPunct="1"/>
            <a:r>
              <a:rPr lang="fr-FR" sz="3600" b="1" dirty="0" smtClean="0"/>
              <a:t>Pollution dans l’air</a:t>
            </a:r>
            <a:r>
              <a:rPr lang="fr-FR" sz="3600" dirty="0" smtClean="0"/>
              <a:t/>
            </a:r>
            <a:br>
              <a:rPr lang="fr-FR" sz="3600" dirty="0" smtClean="0"/>
            </a:br>
            <a:r>
              <a:rPr lang="fr-FR" sz="3600" dirty="0" smtClean="0"/>
              <a:t>des effets sur la santé de + en + reconnus </a:t>
            </a:r>
          </a:p>
        </p:txBody>
      </p:sp>
      <p:sp>
        <p:nvSpPr>
          <p:cNvPr id="5" name="Espace réservé du numéro de diapositive 4"/>
          <p:cNvSpPr>
            <a:spLocks noGrp="1"/>
          </p:cNvSpPr>
          <p:nvPr>
            <p:ph type="sldNum" sz="quarter" idx="12"/>
          </p:nvPr>
        </p:nvSpPr>
        <p:spPr/>
        <p:txBody>
          <a:bodyPr/>
          <a:lstStyle/>
          <a:p>
            <a:fld id="{C105EFCE-A645-4EB8-A3DC-47707A221FB0}" type="slidenum">
              <a:rPr lang="fr-FR" smtClean="0"/>
              <a:pPr/>
              <a:t>4</a:t>
            </a:fld>
            <a:endParaRPr lang="fr-FR"/>
          </a:p>
        </p:txBody>
      </p:sp>
      <p:sp>
        <p:nvSpPr>
          <p:cNvPr id="6" name="Espace réservé de la date 5"/>
          <p:cNvSpPr>
            <a:spLocks noGrp="1"/>
          </p:cNvSpPr>
          <p:nvPr>
            <p:ph type="dt" sz="half" idx="10"/>
          </p:nvPr>
        </p:nvSpPr>
        <p:spPr/>
        <p:txBody>
          <a:bodyPr/>
          <a:lstStyle/>
          <a:p>
            <a:r>
              <a:rPr lang="fr-FR" smtClean="0"/>
              <a:t>Didier OTT pour LDH, AEDZRP, GRON, Méan-Penhoët</a:t>
            </a:r>
            <a:endParaRPr lang="fr-FR"/>
          </a:p>
        </p:txBody>
      </p:sp>
      <p:sp>
        <p:nvSpPr>
          <p:cNvPr id="7" name="Espace réservé du pied de page 6"/>
          <p:cNvSpPr>
            <a:spLocks noGrp="1"/>
          </p:cNvSpPr>
          <p:nvPr>
            <p:ph type="ftr" sz="quarter" idx="11"/>
          </p:nvPr>
        </p:nvSpPr>
        <p:spPr/>
        <p:txBody>
          <a:bodyPr/>
          <a:lstStyle/>
          <a:p>
            <a:endParaRPr lang="fr-F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15370" cy="1571612"/>
          </a:xfrm>
          <a:ln w="12700">
            <a:solidFill>
              <a:schemeClr val="tx1"/>
            </a:solidFill>
          </a:ln>
        </p:spPr>
        <p:txBody>
          <a:bodyPr>
            <a:normAutofit fontScale="90000"/>
          </a:bodyPr>
          <a:lstStyle/>
          <a:p>
            <a:pPr indent="-1143000"/>
            <a:r>
              <a:rPr lang="fr-FR" sz="4000" dirty="0">
                <a:solidFill>
                  <a:srgbClr val="FF0000"/>
                </a:solidFill>
              </a:rPr>
              <a:t>M</a:t>
            </a:r>
            <a:r>
              <a:rPr lang="fr-FR" sz="4000" dirty="0" smtClean="0">
                <a:solidFill>
                  <a:srgbClr val="FF0000"/>
                </a:solidFill>
              </a:rPr>
              <a:t>anque de moyens Air Pays de la Loire </a:t>
            </a:r>
            <a:r>
              <a:rPr lang="fr-FR" dirty="0" smtClean="0">
                <a:solidFill>
                  <a:srgbClr val="FF0000"/>
                </a:solidFill>
              </a:rPr>
              <a:t/>
            </a:r>
            <a:br>
              <a:rPr lang="fr-FR" dirty="0" smtClean="0">
                <a:solidFill>
                  <a:srgbClr val="FF0000"/>
                </a:solidFill>
              </a:rPr>
            </a:br>
            <a:r>
              <a:rPr lang="fr-FR" sz="2000" b="1" dirty="0" smtClean="0">
                <a:solidFill>
                  <a:srgbClr val="FF0000"/>
                </a:solidFill>
              </a:rPr>
              <a:t>Un seul capteur PM2.5 , pas de mesure du Benzène en continu ni des Métaux</a:t>
            </a:r>
            <a:br>
              <a:rPr lang="fr-FR" sz="2000" b="1" dirty="0" smtClean="0">
                <a:solidFill>
                  <a:srgbClr val="FF0000"/>
                </a:solidFill>
              </a:rPr>
            </a:br>
            <a:r>
              <a:rPr lang="fr-FR" sz="1800" b="1" dirty="0" smtClean="0">
                <a:solidFill>
                  <a:srgbClr val="FF0000"/>
                </a:solidFill>
              </a:rPr>
              <a:t>Alors que nous avons des « champions » en particules fines : YARA, TOTAL, CARGILL, IDEA, ..</a:t>
            </a:r>
            <a:br>
              <a:rPr lang="fr-FR" sz="1800" b="1" dirty="0" smtClean="0">
                <a:solidFill>
                  <a:srgbClr val="FF0000"/>
                </a:solidFill>
              </a:rPr>
            </a:br>
            <a:r>
              <a:rPr lang="fr-FR" sz="1800" b="1" dirty="0" smtClean="0">
                <a:solidFill>
                  <a:srgbClr val="FF0000"/>
                </a:solidFill>
              </a:rPr>
              <a:t>Constructions navales, Céréales, Charbons, Cendres, Ciments, Métaux, Peintures, Carrières, ..</a:t>
            </a:r>
            <a:endParaRPr lang="fr-FR" b="1" dirty="0">
              <a:solidFill>
                <a:srgbClr val="FF0000"/>
              </a:solidFill>
            </a:endParaRPr>
          </a:p>
        </p:txBody>
      </p:sp>
      <p:pic>
        <p:nvPicPr>
          <p:cNvPr id="15362" name="Picture 2" descr="C:\Données\didier\__2018\_ldh\cartes stations AIRPL CARENE - capteurs - particules.jpg"/>
          <p:cNvPicPr>
            <a:picLocks noChangeAspect="1" noChangeArrowheads="1"/>
          </p:cNvPicPr>
          <p:nvPr/>
        </p:nvPicPr>
        <p:blipFill>
          <a:blip r:embed="rId2" cstate="print"/>
          <a:srcRect/>
          <a:stretch>
            <a:fillRect/>
          </a:stretch>
        </p:blipFill>
        <p:spPr bwMode="auto">
          <a:xfrm>
            <a:off x="500034" y="1686700"/>
            <a:ext cx="8229726" cy="5028448"/>
          </a:xfrm>
          <a:prstGeom prst="rect">
            <a:avLst/>
          </a:prstGeom>
          <a:noFill/>
          <a:ln w="12700">
            <a:solidFill>
              <a:schemeClr val="tx1"/>
            </a:solidFill>
          </a:ln>
        </p:spPr>
      </p:pic>
      <p:sp>
        <p:nvSpPr>
          <p:cNvPr id="5" name="Espace réservé du numéro de diapositive 4"/>
          <p:cNvSpPr>
            <a:spLocks noGrp="1"/>
          </p:cNvSpPr>
          <p:nvPr>
            <p:ph type="sldNum" sz="quarter" idx="12"/>
          </p:nvPr>
        </p:nvSpPr>
        <p:spPr/>
        <p:txBody>
          <a:bodyPr/>
          <a:lstStyle/>
          <a:p>
            <a:fld id="{C105EFCE-A645-4EB8-A3DC-47707A221FB0}" type="slidenum">
              <a:rPr lang="fr-FR" smtClean="0"/>
              <a:pPr/>
              <a:t>5</a:t>
            </a:fld>
            <a:endParaRPr lang="fr-FR"/>
          </a:p>
        </p:txBody>
      </p:sp>
      <p:sp>
        <p:nvSpPr>
          <p:cNvPr id="6" name="Espace réservé de la date 5"/>
          <p:cNvSpPr>
            <a:spLocks noGrp="1"/>
          </p:cNvSpPr>
          <p:nvPr>
            <p:ph type="dt" sz="half" idx="10"/>
          </p:nvPr>
        </p:nvSpPr>
        <p:spPr/>
        <p:txBody>
          <a:bodyPr/>
          <a:lstStyle/>
          <a:p>
            <a:r>
              <a:rPr lang="fr-FR" smtClean="0"/>
              <a:t>Didier OTT pour LDH, AEDZRP, GRON, Méan-Penhoët</a:t>
            </a:r>
            <a:endParaRPr lang="fr-FR" dirty="0"/>
          </a:p>
        </p:txBody>
      </p:sp>
      <p:sp>
        <p:nvSpPr>
          <p:cNvPr id="7" name="Espace réservé du pied de page 6"/>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39718"/>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fr-FR" dirty="0" smtClean="0"/>
              <a:t>Constats fin 2019    …   et fin 2022</a:t>
            </a:r>
            <a:endParaRPr lang="fr-FR" dirty="0"/>
          </a:p>
        </p:txBody>
      </p:sp>
      <p:sp>
        <p:nvSpPr>
          <p:cNvPr id="3" name="Espace réservé du contenu 2"/>
          <p:cNvSpPr>
            <a:spLocks noGrp="1"/>
          </p:cNvSpPr>
          <p:nvPr>
            <p:ph idx="1"/>
          </p:nvPr>
        </p:nvSpPr>
        <p:spPr>
          <a:xfrm>
            <a:off x="285720" y="928670"/>
            <a:ext cx="8543956" cy="5429288"/>
          </a:xfrm>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r>
              <a:rPr lang="fr-FR" dirty="0" smtClean="0"/>
              <a:t>Quelques stations de mesures des polluants classiques (NO2, PM10) mais loin de la zone industrialo-portuaire</a:t>
            </a:r>
          </a:p>
          <a:p>
            <a:r>
              <a:rPr lang="fr-FR" dirty="0" smtClean="0"/>
              <a:t>Un seul capteur de PM2.5 « mal placé ?»</a:t>
            </a:r>
          </a:p>
          <a:p>
            <a:r>
              <a:rPr lang="fr-FR" dirty="0" smtClean="0"/>
              <a:t>Pas de mesures de PM1 ( celles de YARA)</a:t>
            </a:r>
          </a:p>
          <a:p>
            <a:r>
              <a:rPr lang="fr-FR" dirty="0" smtClean="0"/>
              <a:t>Pas de mesures des PUF (fumées de soudage)</a:t>
            </a:r>
          </a:p>
          <a:p>
            <a:r>
              <a:rPr lang="fr-FR" dirty="0" smtClean="0"/>
              <a:t>La dernière mesure de métaux date de 2006 (Donges)</a:t>
            </a:r>
          </a:p>
          <a:p>
            <a:r>
              <a:rPr lang="fr-FR" dirty="0" smtClean="0"/>
              <a:t>La dernière mesure de COV date de 2003 (St-</a:t>
            </a:r>
            <a:r>
              <a:rPr lang="fr-FR" dirty="0" err="1" smtClean="0"/>
              <a:t>Naz</a:t>
            </a:r>
            <a:r>
              <a:rPr lang="fr-FR" dirty="0" smtClean="0"/>
              <a:t>. Gare)</a:t>
            </a:r>
          </a:p>
          <a:p>
            <a:r>
              <a:rPr lang="fr-FR" dirty="0" smtClean="0"/>
              <a:t>Pas de mesure de silice cristalline</a:t>
            </a:r>
          </a:p>
          <a:p>
            <a:r>
              <a:rPr lang="fr-FR" dirty="0" smtClean="0"/>
              <a:t>Pas d’analyses de pesticides près des silos/navires de céréales</a:t>
            </a:r>
          </a:p>
          <a:p>
            <a:r>
              <a:rPr lang="fr-FR" dirty="0" smtClean="0"/>
              <a:t>Pas de mesures dans les puits privés à proximité d’industries aux eaux souterraines polluées</a:t>
            </a:r>
          </a:p>
          <a:p>
            <a:r>
              <a:rPr lang="fr-FR" dirty="0" smtClean="0"/>
              <a:t>Pas d’analyses chimiques des eaux de plage, pêche aux moules, </a:t>
            </a:r>
            <a:r>
              <a:rPr lang="fr-FR" dirty="0" err="1" smtClean="0"/>
              <a:t>etc</a:t>
            </a:r>
            <a:endParaRPr lang="fr-FR" dirty="0" smtClean="0"/>
          </a:p>
          <a:p>
            <a:r>
              <a:rPr lang="fr-FR" dirty="0" smtClean="0"/>
              <a:t>Peu d’inspections DREAL (hors Seveso) :  </a:t>
            </a:r>
            <a:r>
              <a:rPr lang="fr-FR" sz="2600" dirty="0" smtClean="0"/>
              <a:t>4 en 2018, 7 en 2019</a:t>
            </a:r>
            <a:endParaRPr lang="fr-FR" dirty="0"/>
          </a:p>
        </p:txBody>
      </p:sp>
      <p:sp>
        <p:nvSpPr>
          <p:cNvPr id="4" name="ZoneTexte 3"/>
          <p:cNvSpPr txBox="1"/>
          <p:nvPr/>
        </p:nvSpPr>
        <p:spPr>
          <a:xfrm>
            <a:off x="6143636" y="1643050"/>
            <a:ext cx="3000364"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dirty="0" smtClean="0">
                <a:solidFill>
                  <a:srgbClr val="FF0000"/>
                </a:solidFill>
              </a:rPr>
              <a:t>2023 : 1 SN, 1 </a:t>
            </a:r>
            <a:r>
              <a:rPr lang="fr-FR" dirty="0" err="1" smtClean="0">
                <a:solidFill>
                  <a:srgbClr val="FF0000"/>
                </a:solidFill>
              </a:rPr>
              <a:t>MdB</a:t>
            </a:r>
            <a:r>
              <a:rPr lang="fr-FR" dirty="0" smtClean="0">
                <a:solidFill>
                  <a:srgbClr val="FF0000"/>
                </a:solidFill>
              </a:rPr>
              <a:t>, 2 Donges</a:t>
            </a:r>
            <a:br>
              <a:rPr lang="fr-FR" dirty="0" smtClean="0">
                <a:solidFill>
                  <a:srgbClr val="FF0000"/>
                </a:solidFill>
              </a:rPr>
            </a:br>
            <a:r>
              <a:rPr lang="fr-FR" dirty="0" smtClean="0">
                <a:solidFill>
                  <a:srgbClr val="FF0000"/>
                </a:solidFill>
              </a:rPr>
              <a:t>aucun à </a:t>
            </a:r>
            <a:r>
              <a:rPr lang="fr-FR" dirty="0" err="1" smtClean="0">
                <a:solidFill>
                  <a:srgbClr val="FF0000"/>
                </a:solidFill>
              </a:rPr>
              <a:t>Gron</a:t>
            </a:r>
            <a:r>
              <a:rPr lang="fr-FR" dirty="0" smtClean="0">
                <a:solidFill>
                  <a:srgbClr val="FF0000"/>
                </a:solidFill>
              </a:rPr>
              <a:t>, </a:t>
            </a:r>
            <a:r>
              <a:rPr lang="fr-FR" dirty="0" err="1" smtClean="0">
                <a:solidFill>
                  <a:srgbClr val="FF0000"/>
                </a:solidFill>
              </a:rPr>
              <a:t>Méan</a:t>
            </a:r>
            <a:r>
              <a:rPr lang="fr-FR" dirty="0" smtClean="0">
                <a:solidFill>
                  <a:srgbClr val="FF0000"/>
                </a:solidFill>
              </a:rPr>
              <a:t>, Port, …</a:t>
            </a:r>
            <a:endParaRPr lang="fr-FR" dirty="0">
              <a:solidFill>
                <a:srgbClr val="FF0000"/>
              </a:solidFill>
            </a:endParaRPr>
          </a:p>
        </p:txBody>
      </p:sp>
      <p:sp>
        <p:nvSpPr>
          <p:cNvPr id="5" name="ZoneTexte 4"/>
          <p:cNvSpPr txBox="1"/>
          <p:nvPr/>
        </p:nvSpPr>
        <p:spPr>
          <a:xfrm>
            <a:off x="4286248" y="6000768"/>
            <a:ext cx="4698659"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fr-FR" dirty="0" smtClean="0">
                <a:solidFill>
                  <a:srgbClr val="00B050"/>
                </a:solidFill>
              </a:rPr>
              <a:t>2022:  environ 52  inspections  y compris Seveso</a:t>
            </a:r>
            <a:endParaRPr lang="fr-FR" dirty="0">
              <a:solidFill>
                <a:srgbClr val="00B050"/>
              </a:solidFill>
            </a:endParaRPr>
          </a:p>
        </p:txBody>
      </p:sp>
      <p:sp>
        <p:nvSpPr>
          <p:cNvPr id="7" name="Espace réservé du numéro de diapositive 6"/>
          <p:cNvSpPr>
            <a:spLocks noGrp="1"/>
          </p:cNvSpPr>
          <p:nvPr>
            <p:ph type="sldNum" sz="quarter" idx="12"/>
          </p:nvPr>
        </p:nvSpPr>
        <p:spPr/>
        <p:txBody>
          <a:bodyPr/>
          <a:lstStyle/>
          <a:p>
            <a:fld id="{C105EFCE-A645-4EB8-A3DC-47707A221FB0}" type="slidenum">
              <a:rPr lang="fr-FR" smtClean="0"/>
              <a:pPr/>
              <a:t>6</a:t>
            </a:fld>
            <a:endParaRPr lang="fr-FR"/>
          </a:p>
        </p:txBody>
      </p:sp>
      <p:sp>
        <p:nvSpPr>
          <p:cNvPr id="8" name="Espace réservé de la date 7"/>
          <p:cNvSpPr>
            <a:spLocks noGrp="1"/>
          </p:cNvSpPr>
          <p:nvPr>
            <p:ph type="dt" sz="half" idx="10"/>
          </p:nvPr>
        </p:nvSpPr>
        <p:spPr>
          <a:xfrm>
            <a:off x="285720" y="6565921"/>
            <a:ext cx="2133600" cy="292079"/>
          </a:xfrm>
        </p:spPr>
        <p:txBody>
          <a:bodyPr/>
          <a:lstStyle/>
          <a:p>
            <a:r>
              <a:rPr lang="fr-FR" sz="700" smtClean="0"/>
              <a:t>Didier OTT pour LDH, AEDZRP, GRON, Méan-Penhoët</a:t>
            </a:r>
            <a:endParaRPr lang="fr-FR" sz="700" dirty="0"/>
          </a:p>
        </p:txBody>
      </p:sp>
      <p:sp>
        <p:nvSpPr>
          <p:cNvPr id="9" name="Espace réservé du pied de page 8"/>
          <p:cNvSpPr>
            <a:spLocks noGrp="1"/>
          </p:cNvSpPr>
          <p:nvPr>
            <p:ph type="ftr" sz="quarter" idx="11"/>
          </p:nvPr>
        </p:nvSpPr>
        <p:spPr/>
        <p:txBody>
          <a:bodyP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23528" y="3429000"/>
            <a:ext cx="7772400" cy="1080120"/>
          </a:xfrm>
        </p:spPr>
        <p:txBody>
          <a:bodyPr>
            <a:normAutofit fontScale="90000"/>
          </a:bodyPr>
          <a:lstStyle/>
          <a:p>
            <a:r>
              <a:rPr lang="fr-FR" dirty="0" smtClean="0">
                <a:solidFill>
                  <a:srgbClr val="FF0000"/>
                </a:solidFill>
              </a:rPr>
              <a:t>les points rouges  </a:t>
            </a:r>
            <a:br>
              <a:rPr lang="fr-FR" dirty="0" smtClean="0">
                <a:solidFill>
                  <a:srgbClr val="FF0000"/>
                </a:solidFill>
              </a:rPr>
            </a:br>
            <a:r>
              <a:rPr lang="fr-FR" sz="3100" dirty="0" smtClean="0">
                <a:solidFill>
                  <a:srgbClr val="FF0000"/>
                </a:solidFill>
              </a:rPr>
              <a:t>dont la surmortalité prématurée ( &lt; 65 ans)</a:t>
            </a:r>
            <a:endParaRPr lang="fr-FR" dirty="0">
              <a:solidFill>
                <a:srgbClr val="FF0000"/>
              </a:solidFill>
            </a:endParaRPr>
          </a:p>
        </p:txBody>
      </p:sp>
      <p:sp>
        <p:nvSpPr>
          <p:cNvPr id="3" name="Sous-titre 2"/>
          <p:cNvSpPr>
            <a:spLocks noGrp="1"/>
          </p:cNvSpPr>
          <p:nvPr>
            <p:ph type="subTitle" idx="1"/>
          </p:nvPr>
        </p:nvSpPr>
        <p:spPr>
          <a:xfrm>
            <a:off x="611560" y="2924944"/>
            <a:ext cx="7560840" cy="360040"/>
          </a:xfrm>
        </p:spPr>
        <p:txBody>
          <a:bodyPr>
            <a:normAutofit/>
          </a:bodyPr>
          <a:lstStyle/>
          <a:p>
            <a:r>
              <a:rPr lang="fr-FR" sz="1600" b="1" dirty="0" smtClean="0">
                <a:solidFill>
                  <a:srgbClr val="0070C0"/>
                </a:solidFill>
              </a:rPr>
              <a:t>https://www.orspaysdelaloire.com/PISSTER/index.html?geog=2&amp;select=244400644</a:t>
            </a:r>
            <a:endParaRPr lang="fr-FR" sz="1600" b="1" dirty="0">
              <a:solidFill>
                <a:srgbClr val="0070C0"/>
              </a:solidFill>
            </a:endParaRPr>
          </a:p>
        </p:txBody>
      </p:sp>
      <p:pic>
        <p:nvPicPr>
          <p:cNvPr id="3074" name="Picture 2"/>
          <p:cNvPicPr>
            <a:picLocks noChangeAspect="1" noChangeArrowheads="1"/>
          </p:cNvPicPr>
          <p:nvPr/>
        </p:nvPicPr>
        <p:blipFill>
          <a:blip r:embed="rId2" cstate="print"/>
          <a:srcRect/>
          <a:stretch>
            <a:fillRect/>
          </a:stretch>
        </p:blipFill>
        <p:spPr bwMode="auto">
          <a:xfrm>
            <a:off x="683568" y="2348880"/>
            <a:ext cx="7620000" cy="60007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6335" y="4725144"/>
            <a:ext cx="9097665" cy="1271481"/>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79886" y="72008"/>
            <a:ext cx="8987778" cy="2060848"/>
          </a:xfrm>
          <a:prstGeom prst="rect">
            <a:avLst/>
          </a:prstGeom>
          <a:noFill/>
          <a:ln w="9525">
            <a:noFill/>
            <a:miter lim="800000"/>
            <a:headEnd/>
            <a:tailEnd/>
          </a:ln>
        </p:spPr>
      </p:pic>
      <p:sp>
        <p:nvSpPr>
          <p:cNvPr id="7" name="Titre 1"/>
          <p:cNvSpPr txBox="1">
            <a:spLocks/>
          </p:cNvSpPr>
          <p:nvPr/>
        </p:nvSpPr>
        <p:spPr>
          <a:xfrm>
            <a:off x="179512" y="6093296"/>
            <a:ext cx="8784976" cy="60592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200" b="0" i="0" u="none" strike="noStrike" kern="1200" cap="none" spc="0" normalizeH="0" baseline="0" noProof="0" dirty="0" smtClean="0">
                <a:ln>
                  <a:noFill/>
                </a:ln>
                <a:solidFill>
                  <a:srgbClr val="FF0000"/>
                </a:solidFill>
                <a:effectLst/>
                <a:uLnTx/>
                <a:uFillTx/>
                <a:latin typeface="+mj-lt"/>
                <a:ea typeface="+mj-ea"/>
                <a:cs typeface="+mj-cs"/>
              </a:rPr>
              <a:t>N.B.  Analyse des chiffres des années 2017-2021</a:t>
            </a:r>
            <a:br>
              <a:rPr kumimoji="0" lang="fr-FR" sz="1200" b="0" i="0" u="none" strike="noStrike" kern="1200" cap="none" spc="0" normalizeH="0" baseline="0" noProof="0" dirty="0" smtClean="0">
                <a:ln>
                  <a:noFill/>
                </a:ln>
                <a:solidFill>
                  <a:srgbClr val="FF0000"/>
                </a:solidFill>
                <a:effectLst/>
                <a:uLnTx/>
                <a:uFillTx/>
                <a:latin typeface="+mj-lt"/>
                <a:ea typeface="+mj-ea"/>
                <a:cs typeface="+mj-cs"/>
              </a:rPr>
            </a:br>
            <a:r>
              <a:rPr kumimoji="0" lang="fr-FR" sz="1200" b="0" i="0" u="none" strike="noStrike" kern="1200" cap="none" spc="0" normalizeH="0" baseline="0" noProof="0" dirty="0" smtClean="0">
                <a:ln>
                  <a:noFill/>
                </a:ln>
                <a:solidFill>
                  <a:srgbClr val="FF0000"/>
                </a:solidFill>
                <a:effectLst/>
                <a:uLnTx/>
                <a:uFillTx/>
                <a:latin typeface="+mj-lt"/>
                <a:ea typeface="+mj-ea"/>
                <a:cs typeface="+mj-cs"/>
              </a:rPr>
              <a:t>l’ORS utilise l’« indice comparatif » pour faire des comparaisons</a:t>
            </a:r>
            <a:r>
              <a:rPr kumimoji="0" lang="fr-FR" sz="1200" b="0" i="0" u="none" strike="noStrike" kern="1200" cap="none" spc="0" normalizeH="0" noProof="0" dirty="0" smtClean="0">
                <a:ln>
                  <a:noFill/>
                </a:ln>
                <a:solidFill>
                  <a:srgbClr val="FF0000"/>
                </a:solidFill>
                <a:effectLst/>
                <a:uLnTx/>
                <a:uFillTx/>
                <a:latin typeface="+mj-lt"/>
                <a:ea typeface="+mj-ea"/>
                <a:cs typeface="+mj-cs"/>
              </a:rPr>
              <a:t> !</a:t>
            </a:r>
            <a:br>
              <a:rPr kumimoji="0" lang="fr-FR" sz="1200" b="0" i="0" u="none" strike="noStrike" kern="1200" cap="none" spc="0" normalizeH="0" noProof="0" dirty="0" smtClean="0">
                <a:ln>
                  <a:noFill/>
                </a:ln>
                <a:solidFill>
                  <a:srgbClr val="FF0000"/>
                </a:solidFill>
                <a:effectLst/>
                <a:uLnTx/>
                <a:uFillTx/>
                <a:latin typeface="+mj-lt"/>
                <a:ea typeface="+mj-ea"/>
                <a:cs typeface="+mj-cs"/>
              </a:rPr>
            </a:br>
            <a:r>
              <a:rPr kumimoji="0" lang="fr-FR" sz="1200" b="0" i="0" u="none" strike="noStrike" kern="1200" cap="none" spc="0" normalizeH="0" noProof="0" dirty="0" smtClean="0">
                <a:ln>
                  <a:noFill/>
                </a:ln>
                <a:solidFill>
                  <a:srgbClr val="FF0000"/>
                </a:solidFill>
                <a:effectLst/>
                <a:uLnTx/>
                <a:uFillTx/>
                <a:latin typeface="+mj-lt"/>
                <a:ea typeface="+mj-ea"/>
                <a:cs typeface="+mj-cs"/>
              </a:rPr>
              <a:t>Pour les évolutions dans le temps =&gt; indice standardisé</a:t>
            </a:r>
            <a:r>
              <a:rPr kumimoji="0" lang="fr-FR" sz="1200" b="0" i="0" u="none" strike="noStrike" kern="1200" cap="none" spc="0" normalizeH="0" baseline="0" noProof="0" dirty="0" smtClean="0">
                <a:ln>
                  <a:noFill/>
                </a:ln>
                <a:solidFill>
                  <a:srgbClr val="FF0000"/>
                </a:solidFill>
                <a:effectLst/>
                <a:uLnTx/>
                <a:uFillTx/>
                <a:latin typeface="+mj-lt"/>
                <a:ea typeface="+mj-ea"/>
                <a:cs typeface="+mj-cs"/>
              </a:rPr>
              <a:t>  (</a:t>
            </a:r>
            <a:r>
              <a:rPr kumimoji="0" lang="fr-FR" sz="1200" b="0" i="0" u="none" strike="noStrike" kern="1200" cap="none" spc="0" normalizeH="0" baseline="0" noProof="0" dirty="0" err="1" smtClean="0">
                <a:ln>
                  <a:noFill/>
                </a:ln>
                <a:solidFill>
                  <a:srgbClr val="FF0000"/>
                </a:solidFill>
                <a:effectLst/>
                <a:uLnTx/>
                <a:uFillTx/>
                <a:latin typeface="+mj-lt"/>
                <a:ea typeface="+mj-ea"/>
                <a:cs typeface="+mj-cs"/>
              </a:rPr>
              <a:t>cf</a:t>
            </a:r>
            <a:r>
              <a:rPr kumimoji="0" lang="fr-FR" sz="1200" b="0" i="0" u="none" strike="noStrike" kern="1200" cap="none" spc="0" normalizeH="0" noProof="0" dirty="0" smtClean="0">
                <a:ln>
                  <a:noFill/>
                </a:ln>
                <a:solidFill>
                  <a:srgbClr val="FF0000"/>
                </a:solidFill>
                <a:effectLst/>
                <a:uLnTx/>
                <a:uFillTx/>
                <a:latin typeface="+mj-lt"/>
                <a:ea typeface="+mj-ea"/>
                <a:cs typeface="+mj-cs"/>
              </a:rPr>
              <a:t> plus loin)</a:t>
            </a:r>
            <a:endParaRPr kumimoji="0" lang="fr-FR" sz="1200" b="0" i="0" u="none" strike="noStrike" kern="1200" cap="none" spc="0" normalizeH="0" baseline="0" noProof="0" dirty="0" smtClean="0">
              <a:ln>
                <a:noFill/>
              </a:ln>
              <a:solidFill>
                <a:srgbClr val="FF0000"/>
              </a:solidFill>
              <a:effectLst/>
              <a:uLnTx/>
              <a:uFillTx/>
              <a:latin typeface="+mj-lt"/>
              <a:ea typeface="+mj-ea"/>
              <a:cs typeface="+mj-cs"/>
            </a:endParaRPr>
          </a:p>
        </p:txBody>
      </p:sp>
      <p:sp>
        <p:nvSpPr>
          <p:cNvPr id="8" name="Espace réservé de la date 7"/>
          <p:cNvSpPr>
            <a:spLocks noGrp="1"/>
          </p:cNvSpPr>
          <p:nvPr>
            <p:ph type="dt" sz="half" idx="10"/>
          </p:nvPr>
        </p:nvSpPr>
        <p:spPr/>
        <p:txBody>
          <a:bodyPr/>
          <a:lstStyle/>
          <a:p>
            <a:r>
              <a:rPr lang="fr-FR" smtClean="0"/>
              <a:t>Didier OTT pour LDH, AEDZRP, GRON, Méan-Penhoët</a:t>
            </a:r>
            <a:endParaRPr lang="fr-FR"/>
          </a:p>
        </p:txBody>
      </p:sp>
      <p:sp>
        <p:nvSpPr>
          <p:cNvPr id="9" name="Espace réservé du numéro de diapositive 8"/>
          <p:cNvSpPr>
            <a:spLocks noGrp="1"/>
          </p:cNvSpPr>
          <p:nvPr>
            <p:ph type="sldNum" sz="quarter" idx="12"/>
          </p:nvPr>
        </p:nvSpPr>
        <p:spPr/>
        <p:txBody>
          <a:bodyPr/>
          <a:lstStyle/>
          <a:p>
            <a:fld id="{93854E12-5641-4BFE-9FB8-6A48D92AF827}" type="slidenum">
              <a:rPr lang="fr-FR" smtClean="0"/>
              <a:pPr/>
              <a:t>7</a:t>
            </a:fld>
            <a:endParaRPr lang="fr-FR"/>
          </a:p>
        </p:txBody>
      </p:sp>
      <p:sp>
        <p:nvSpPr>
          <p:cNvPr id="10" name="Espace réservé du pied de page 9"/>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0" y="260648"/>
            <a:ext cx="9144000" cy="246510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0" y="2708920"/>
            <a:ext cx="9144000" cy="3980597"/>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smtClean="0"/>
              <a:t>Didier OTT pour LDH, AEDZRP, GRON, Méan-Penhoët</a:t>
            </a:r>
            <a:endParaRPr lang="fr-FR"/>
          </a:p>
        </p:txBody>
      </p:sp>
      <p:sp>
        <p:nvSpPr>
          <p:cNvPr id="7" name="Espace réservé du numéro de diapositive 6"/>
          <p:cNvSpPr>
            <a:spLocks noGrp="1"/>
          </p:cNvSpPr>
          <p:nvPr>
            <p:ph type="sldNum" sz="quarter" idx="12"/>
          </p:nvPr>
        </p:nvSpPr>
        <p:spPr/>
        <p:txBody>
          <a:bodyPr/>
          <a:lstStyle/>
          <a:p>
            <a:fld id="{93854E12-5641-4BFE-9FB8-6A48D92AF827}" type="slidenum">
              <a:rPr lang="fr-FR" smtClean="0"/>
              <a:pPr/>
              <a:t>8</a:t>
            </a:fld>
            <a:endParaRPr lang="fr-FR"/>
          </a:p>
        </p:txBody>
      </p:sp>
      <p:sp>
        <p:nvSpPr>
          <p:cNvPr id="8" name="Espace réservé du pied de page 7"/>
          <p:cNvSpPr>
            <a:spLocks noGrp="1"/>
          </p:cNvSpPr>
          <p:nvPr>
            <p:ph type="ftr" sz="quarter" idx="11"/>
          </p:nvPr>
        </p:nvSpPr>
        <p:spPr/>
        <p:txBody>
          <a:bodyPr/>
          <a:lstStyle/>
          <a:p>
            <a:endParaRPr lang="fr-F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0648"/>
            <a:ext cx="8229600" cy="652934"/>
          </a:xfrm>
        </p:spPr>
        <p:style>
          <a:lnRef idx="2">
            <a:schemeClr val="dk1"/>
          </a:lnRef>
          <a:fillRef idx="1">
            <a:schemeClr val="lt1"/>
          </a:fillRef>
          <a:effectRef idx="0">
            <a:schemeClr val="dk1"/>
          </a:effectRef>
          <a:fontRef idx="minor">
            <a:schemeClr val="dk1"/>
          </a:fontRef>
        </p:style>
        <p:txBody>
          <a:bodyPr>
            <a:normAutofit fontScale="90000"/>
          </a:bodyPr>
          <a:lstStyle/>
          <a:p>
            <a:r>
              <a:rPr lang="fr-FR" dirty="0" smtClean="0"/>
              <a:t>Registre des cancers (rapport 2023)</a:t>
            </a:r>
            <a:endParaRPr lang="fr-FR" dirty="0"/>
          </a:p>
        </p:txBody>
      </p:sp>
      <p:graphicFrame>
        <p:nvGraphicFramePr>
          <p:cNvPr id="5" name="Espace réservé du contenu 4"/>
          <p:cNvGraphicFramePr>
            <a:graphicFrameLocks noGrp="1"/>
          </p:cNvGraphicFramePr>
          <p:nvPr>
            <p:ph idx="1"/>
          </p:nvPr>
        </p:nvGraphicFramePr>
        <p:xfrm>
          <a:off x="7812360" y="2420888"/>
          <a:ext cx="1008112" cy="3528390"/>
        </p:xfrm>
        <a:graphic>
          <a:graphicData uri="http://schemas.openxmlformats.org/drawingml/2006/table">
            <a:tbl>
              <a:tblPr/>
              <a:tblGrid>
                <a:gridCol w="1008112"/>
              </a:tblGrid>
              <a:tr h="352839">
                <a:tc>
                  <a:txBody>
                    <a:bodyPr/>
                    <a:lstStyle/>
                    <a:p>
                      <a:pPr algn="r" fontAlgn="b"/>
                      <a:r>
                        <a:rPr lang="fr-FR" sz="1800" b="0" i="0" u="none" strike="noStrike">
                          <a:solidFill>
                            <a:srgbClr val="000000"/>
                          </a:solidFill>
                          <a:latin typeface="Calibri"/>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839">
                <a:tc>
                  <a:txBody>
                    <a:bodyPr/>
                    <a:lstStyle/>
                    <a:p>
                      <a:pPr algn="r" fontAlgn="b"/>
                      <a:r>
                        <a:rPr lang="fr-FR" sz="1800" b="0" i="0" u="none" strike="noStrike">
                          <a:solidFill>
                            <a:srgbClr val="000000"/>
                          </a:solidFill>
                          <a:latin typeface="Calibri"/>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839">
                <a:tc>
                  <a:txBody>
                    <a:bodyPr/>
                    <a:lstStyle/>
                    <a:p>
                      <a:pPr algn="r" fontAlgn="b"/>
                      <a:r>
                        <a:rPr lang="fr-FR" sz="1800" b="0" i="0" u="none" strike="noStrike">
                          <a:solidFill>
                            <a:srgbClr val="000000"/>
                          </a:solidFill>
                          <a:latin typeface="Calibri"/>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839">
                <a:tc>
                  <a:txBody>
                    <a:bodyPr/>
                    <a:lstStyle/>
                    <a:p>
                      <a:pPr algn="r" fontAlgn="b"/>
                      <a:r>
                        <a:rPr lang="fr-FR" sz="1800" b="0" i="0" u="none" strike="noStrike">
                          <a:solidFill>
                            <a:srgbClr val="000000"/>
                          </a:solidFill>
                          <a:latin typeface="Calibri"/>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839">
                <a:tc>
                  <a:txBody>
                    <a:bodyPr/>
                    <a:lstStyle/>
                    <a:p>
                      <a:pPr algn="r" fontAlgn="b"/>
                      <a:r>
                        <a:rPr lang="fr-FR" sz="1800" b="0" i="0" u="none" strike="noStrike">
                          <a:solidFill>
                            <a:srgbClr val="FF0000"/>
                          </a:solidFill>
                          <a:latin typeface="Calibri"/>
                        </a:rPr>
                        <a:t>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839">
                <a:tc>
                  <a:txBody>
                    <a:bodyPr/>
                    <a:lstStyle/>
                    <a:p>
                      <a:pPr algn="r" fontAlgn="b"/>
                      <a:r>
                        <a:rPr lang="fr-FR" sz="1800" b="0" i="0" u="none" strike="noStrike">
                          <a:solidFill>
                            <a:srgbClr val="000000"/>
                          </a:solidFill>
                          <a:latin typeface="Calibri"/>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839">
                <a:tc>
                  <a:txBody>
                    <a:bodyPr/>
                    <a:lstStyle/>
                    <a:p>
                      <a:pPr algn="r" fontAlgn="b"/>
                      <a:r>
                        <a:rPr lang="fr-FR" sz="1800" b="0" i="0" u="none" strike="noStrike">
                          <a:solidFill>
                            <a:srgbClr val="000000"/>
                          </a:solidFill>
                          <a:latin typeface="Calibri"/>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839">
                <a:tc>
                  <a:txBody>
                    <a:bodyPr/>
                    <a:lstStyle/>
                    <a:p>
                      <a:pPr algn="r" fontAlgn="b"/>
                      <a:r>
                        <a:rPr lang="fr-FR" sz="1800" b="0" i="0" u="none" strike="noStrike">
                          <a:solidFill>
                            <a:srgbClr val="000000"/>
                          </a:solidFill>
                          <a:latin typeface="Calibri"/>
                        </a:rPr>
                        <a:t>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839">
                <a:tc>
                  <a:txBody>
                    <a:bodyPr/>
                    <a:lstStyle/>
                    <a:p>
                      <a:pPr algn="r" fontAlgn="b"/>
                      <a:r>
                        <a:rPr lang="fr-FR" sz="1800" b="0" i="0" u="none" strike="noStrike">
                          <a:solidFill>
                            <a:srgbClr val="000000"/>
                          </a:solidFill>
                          <a:latin typeface="Calibri"/>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839">
                <a:tc>
                  <a:txBody>
                    <a:bodyPr/>
                    <a:lstStyle/>
                    <a:p>
                      <a:pPr algn="r" fontAlgn="b"/>
                      <a:r>
                        <a:rPr lang="fr-FR" sz="1800" b="0" i="0" u="none" strike="noStrike" dirty="0">
                          <a:solidFill>
                            <a:srgbClr val="000000"/>
                          </a:solidFill>
                          <a:latin typeface="Calibri"/>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9218" name="Picture 2"/>
          <p:cNvPicPr>
            <a:picLocks noChangeAspect="1" noChangeArrowheads="1"/>
          </p:cNvPicPr>
          <p:nvPr/>
        </p:nvPicPr>
        <p:blipFill>
          <a:blip r:embed="rId2" cstate="print"/>
          <a:srcRect/>
          <a:stretch>
            <a:fillRect/>
          </a:stretch>
        </p:blipFill>
        <p:spPr bwMode="auto">
          <a:xfrm>
            <a:off x="251520" y="978530"/>
            <a:ext cx="8568952" cy="5762838"/>
          </a:xfrm>
          <a:prstGeom prst="rect">
            <a:avLst/>
          </a:prstGeom>
          <a:noFill/>
          <a:ln w="9525">
            <a:noFill/>
            <a:miter lim="800000"/>
            <a:headEnd/>
            <a:tailEnd/>
          </a:ln>
        </p:spPr>
      </p:pic>
      <p:pic>
        <p:nvPicPr>
          <p:cNvPr id="40961" name="Picture 1"/>
          <p:cNvPicPr>
            <a:picLocks noChangeAspect="1" noChangeArrowheads="1"/>
          </p:cNvPicPr>
          <p:nvPr/>
        </p:nvPicPr>
        <p:blipFill>
          <a:blip r:embed="rId3" cstate="print"/>
          <a:srcRect/>
          <a:stretch>
            <a:fillRect/>
          </a:stretch>
        </p:blipFill>
        <p:spPr bwMode="auto">
          <a:xfrm>
            <a:off x="5364088" y="2420888"/>
            <a:ext cx="936104" cy="3518968"/>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smtClean="0"/>
              <a:t>Didier OTT pour LDH, AEDZRP, GRON, Méan-Penhoët</a:t>
            </a:r>
            <a:endParaRPr lang="fr-FR"/>
          </a:p>
        </p:txBody>
      </p:sp>
      <p:sp>
        <p:nvSpPr>
          <p:cNvPr id="7" name="Espace réservé du numéro de diapositive 6"/>
          <p:cNvSpPr>
            <a:spLocks noGrp="1"/>
          </p:cNvSpPr>
          <p:nvPr>
            <p:ph type="sldNum" sz="quarter" idx="12"/>
          </p:nvPr>
        </p:nvSpPr>
        <p:spPr/>
        <p:txBody>
          <a:bodyPr/>
          <a:lstStyle/>
          <a:p>
            <a:fld id="{93854E12-5641-4BFE-9FB8-6A48D92AF827}" type="slidenum">
              <a:rPr lang="fr-FR" smtClean="0"/>
              <a:pPr/>
              <a:t>9</a:t>
            </a:fld>
            <a:endParaRPr lang="fr-FR"/>
          </a:p>
        </p:txBody>
      </p:sp>
      <p:sp>
        <p:nvSpPr>
          <p:cNvPr id="8" name="Espace réservé du pied de page 7"/>
          <p:cNvSpPr>
            <a:spLocks noGrp="1"/>
          </p:cNvSpPr>
          <p:nvPr>
            <p:ph type="ftr" sz="quarter" idx="11"/>
          </p:nvPr>
        </p:nvSpPr>
        <p:spPr/>
        <p:txBody>
          <a:bodyPr/>
          <a:lstStyle/>
          <a:p>
            <a:endParaRPr lang="fr-F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4356</TotalTime>
  <Words>1165</Words>
  <Application>Microsoft Office PowerPoint</Application>
  <PresentationFormat>Affichage à l'écran (4:3)</PresentationFormat>
  <Paragraphs>207</Paragraphs>
  <Slides>33</Slides>
  <Notes>2</Notes>
  <HiddenSlides>5</HiddenSlides>
  <MMClips>0</MMClips>
  <ScaleCrop>false</ScaleCrop>
  <HeadingPairs>
    <vt:vector size="4" baseType="variant">
      <vt:variant>
        <vt:lpstr>Thème</vt:lpstr>
      </vt:variant>
      <vt:variant>
        <vt:i4>1</vt:i4>
      </vt:variant>
      <vt:variant>
        <vt:lpstr>Titres des diapositives</vt:lpstr>
      </vt:variant>
      <vt:variant>
        <vt:i4>33</vt:i4>
      </vt:variant>
    </vt:vector>
  </HeadingPairs>
  <TitlesOfParts>
    <vt:vector size="34" baseType="lpstr">
      <vt:lpstr>Thème Office</vt:lpstr>
      <vt:lpstr>Santé et Pollution de la CARENE   ça empire</vt:lpstr>
      <vt:lpstr>Plan</vt:lpstr>
      <vt:lpstr>Respirer c’est incontournable !</vt:lpstr>
      <vt:lpstr>Pollution dans l’air des effets sur la santé de + en + reconnus </vt:lpstr>
      <vt:lpstr>Manque de moyens Air Pays de la Loire  Un seul capteur PM2.5 , pas de mesure du Benzène en continu ni des Métaux Alors que nous avons des « champions » en particules fines : YARA, TOTAL, CARGILL, IDEA, .. Constructions navales, Céréales, Charbons, Cendres, Ciments, Métaux, Peintures, Carrières, ..</vt:lpstr>
      <vt:lpstr>Constats fin 2019    …   et fin 2022</vt:lpstr>
      <vt:lpstr>les points rouges   dont la surmortalité prématurée ( &lt; 65 ans)</vt:lpstr>
      <vt:lpstr>Diapositive 8</vt:lpstr>
      <vt:lpstr>Registre des cancers (rapport 2023)</vt:lpstr>
      <vt:lpstr>Diapositive 10</vt:lpstr>
      <vt:lpstr>Ratios de Mortalité</vt:lpstr>
      <vt:lpstr> Evolution de la surmortalité prématurée dans notre agglomération industrielle</vt:lpstr>
      <vt:lpstr>Diapositive 13</vt:lpstr>
      <vt:lpstr>Graphes élaborés à partir des données 2026 (sur 20 ans) de l’Observatoire Régional de la Santé – Pays de la Loire</vt:lpstr>
      <vt:lpstr>Pollution de l’air  Spécificités de notre agglomération  par rapport à la Région Pays de la Loire</vt:lpstr>
      <vt:lpstr>Diapositive 16</vt:lpstr>
      <vt:lpstr>Santé publique France et INERIS BIS : Bassins Industriels et Santé</vt:lpstr>
      <vt:lpstr>Santé publique France et INERIS BIS : Bassins Industriels et Santé</vt:lpstr>
      <vt:lpstr>Santé publique France et INERIS BIS : Bassins Industriels et Santé</vt:lpstr>
      <vt:lpstr>Santé publique France et INERIS BIS : Bassins Industriels et Santé</vt:lpstr>
      <vt:lpstr>A-t-on une idée des causes des cancers ? Quels polluants  ?</vt:lpstr>
      <vt:lpstr>Identification des situations professionnelles par type de cancer https://www.anses.fr/fr/system/files/RNV3P-Ra-Novembre2018.pdf</vt:lpstr>
      <vt:lpstr>Cancers / activités professionnelles/polluants</vt:lpstr>
      <vt:lpstr>Cancers / activités professionnelles/polluants</vt:lpstr>
      <vt:lpstr>Quelques cancers liés à des expositions  .. Fosses nasales et sinus      Broncho-pulmonaire        Colorectal     …   …..             </vt:lpstr>
      <vt:lpstr>Plan de surveillance environnementale – CdA à partir de 2026</vt:lpstr>
      <vt:lpstr>Saint-Nazaire, bassin industriel,  où les habitants aimeraient vivre plus longtemps</vt:lpstr>
      <vt:lpstr>Une grande entreprise française soucieuse de sa responsabilité sociétale et environnementale (RSE) ne devrait pas faire ça : </vt:lpstr>
      <vt:lpstr>Prévention – Capitalisation  </vt:lpstr>
      <vt:lpstr>Besoin d’une carte des émetteurs</vt:lpstr>
      <vt:lpstr>MESURER Ex. pour Composés Organiques Volatils (COV), poussières (PM) dont ultrafines (PUF) , Métaux</vt:lpstr>
      <vt:lpstr>Besoin d’une carte des pollutions Sols et Puits .. https://pollution.ott.fr/carte-sols-et-eaux/  https://pollution.ott.fr/carte-de-pollution-des-eaux-de-puits/</vt:lpstr>
      <vt:lpstr>Limiter les expositions</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points rouges   dont la surmortalité prématurée ( &lt; 65 ans)</dc:title>
  <dc:creator>didier</dc:creator>
  <cp:lastModifiedBy>didier</cp:lastModifiedBy>
  <cp:revision>32</cp:revision>
  <dcterms:created xsi:type="dcterms:W3CDTF">2025-11-25T15:33:07Z</dcterms:created>
  <dcterms:modified xsi:type="dcterms:W3CDTF">2026-03-12T13:29:31Z</dcterms:modified>
</cp:coreProperties>
</file>